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Source Han Sans CN Bold" panose="020B0800000000000000" charset="-122"/>
      <p:bold r:id="rId18"/>
    </p:embeddedFont>
    <p:embeddedFont>
      <p:font typeface="Source Han Sans" panose="020B0500000000000000" charset="-122"/>
      <p:regular r:id="rId19"/>
    </p:embeddedFont>
    <p:embeddedFont>
      <p:font typeface="OPPOSans H" panose="00020600040101010101" charset="-122"/>
      <p:regular r:id="rId20"/>
    </p:embeddedFont>
    <p:embeddedFont>
      <p:font typeface="MiSans VF Medium" charset="-122"/>
      <p:regular r:id="rId21"/>
    </p:embeddedFont>
    <p:embeddedFont>
      <p:font typeface="OPPOSans B" panose="00020600040101010101" charset="-122"/>
      <p:regular r:id="rId22"/>
    </p:embeddedFont>
    <p:embeddedFont>
      <p:font typeface="汉仪书宋二简" panose="02010600000101010101" charset="-122"/>
      <p:regular r:id="rId23"/>
    </p:embeddedFont>
    <p:embeddedFont>
      <p:font typeface="等线" panose="02010600030101010101" charset="-122"/>
      <p:regular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3105750" y="2543484"/>
            <a:ext cx="1801530" cy="1801512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1">
            <a:off x="674661" y="5486962"/>
            <a:ext cx="2636743" cy="356891"/>
          </a:xfrm>
          <a:prstGeom prst="snip2DiagRect">
            <a:avLst>
              <a:gd name="adj1" fmla="val 0"/>
              <a:gd name="adj2" fmla="val 3116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5614608"/>
            <a:ext cx="549027" cy="309245"/>
          </a:xfrm>
          <a:custGeom>
            <a:avLst/>
            <a:gdLst>
              <a:gd name="connsiteX0" fmla="*/ 1 w 549027"/>
              <a:gd name="connsiteY0" fmla="*/ 0 h 309245"/>
              <a:gd name="connsiteX1" fmla="*/ 81916 w 549027"/>
              <a:gd name="connsiteY1" fmla="*/ 0 h 309245"/>
              <a:gd name="connsiteX2" fmla="*/ 81916 w 549027"/>
              <a:gd name="connsiteY2" fmla="*/ 226060 h 309245"/>
              <a:gd name="connsiteX3" fmla="*/ 549027 w 549027"/>
              <a:gd name="connsiteY3" fmla="*/ 226060 h 309245"/>
              <a:gd name="connsiteX4" fmla="*/ 549027 w 549027"/>
              <a:gd name="connsiteY4" fmla="*/ 309245 h 309245"/>
              <a:gd name="connsiteX5" fmla="*/ 0 w 549027"/>
              <a:gd name="connsiteY5" fmla="*/ 309245 h 309245"/>
              <a:gd name="connsiteX6" fmla="*/ 0 w 549027"/>
              <a:gd name="connsiteY6" fmla="*/ 226060 h 309245"/>
              <a:gd name="connsiteX7" fmla="*/ 1 w 549027"/>
              <a:gd name="connsiteY7" fmla="*/ 226060 h 309245"/>
            </a:gdLst>
            <a:ahLst/>
            <a:cxnLst/>
            <a:rect l="l" t="t" r="r" b="b"/>
            <a:pathLst>
              <a:path w="549027" h="309245">
                <a:moveTo>
                  <a:pt x="1" y="0"/>
                </a:moveTo>
                <a:lnTo>
                  <a:pt x="81916" y="0"/>
                </a:lnTo>
                <a:lnTo>
                  <a:pt x="81916" y="226060"/>
                </a:lnTo>
                <a:lnTo>
                  <a:pt x="549027" y="226060"/>
                </a:lnTo>
                <a:lnTo>
                  <a:pt x="549027" y="309245"/>
                </a:lnTo>
                <a:lnTo>
                  <a:pt x="0" y="309245"/>
                </a:lnTo>
                <a:lnTo>
                  <a:pt x="0" y="226060"/>
                </a:lnTo>
                <a:lnTo>
                  <a:pt x="1" y="226060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963106" y="5293740"/>
            <a:ext cx="290831" cy="549027"/>
          </a:xfrm>
          <a:custGeom>
            <a:avLst/>
            <a:gdLst>
              <a:gd name="connsiteX0" fmla="*/ 0 w 290831"/>
              <a:gd name="connsiteY0" fmla="*/ 81916 h 549027"/>
              <a:gd name="connsiteX1" fmla="*/ 0 w 290831"/>
              <a:gd name="connsiteY1" fmla="*/ 0 h 549027"/>
              <a:gd name="connsiteX2" fmla="*/ 290831 w 290831"/>
              <a:gd name="connsiteY2" fmla="*/ 0 h 549027"/>
              <a:gd name="connsiteX3" fmla="*/ 290831 w 290831"/>
              <a:gd name="connsiteY3" fmla="*/ 81916 h 549027"/>
              <a:gd name="connsiteX4" fmla="*/ 83186 w 290831"/>
              <a:gd name="connsiteY4" fmla="*/ 81916 h 549027"/>
              <a:gd name="connsiteX5" fmla="*/ 83186 w 290831"/>
              <a:gd name="connsiteY5" fmla="*/ 549027 h 549027"/>
              <a:gd name="connsiteX6" fmla="*/ 1 w 290831"/>
              <a:gd name="connsiteY6" fmla="*/ 549027 h 549027"/>
              <a:gd name="connsiteX7" fmla="*/ 1 w 290831"/>
              <a:gd name="connsiteY7" fmla="*/ 81916 h 549027"/>
            </a:gdLst>
            <a:ahLst/>
            <a:cxnLst/>
            <a:rect l="l" t="t" r="r" b="b"/>
            <a:pathLst>
              <a:path w="290831" h="549027">
                <a:moveTo>
                  <a:pt x="0" y="81916"/>
                </a:moveTo>
                <a:lnTo>
                  <a:pt x="0" y="0"/>
                </a:lnTo>
                <a:lnTo>
                  <a:pt x="290831" y="0"/>
                </a:lnTo>
                <a:lnTo>
                  <a:pt x="290831" y="81916"/>
                </a:lnTo>
                <a:lnTo>
                  <a:pt x="83186" y="81916"/>
                </a:lnTo>
                <a:lnTo>
                  <a:pt x="83186" y="549027"/>
                </a:lnTo>
                <a:lnTo>
                  <a:pt x="1" y="549027"/>
                </a:lnTo>
                <a:lnTo>
                  <a:pt x="1" y="81916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 flipH="1">
            <a:off x="712598" y="5347400"/>
            <a:ext cx="1998726" cy="102108"/>
          </a:xfrm>
          <a:custGeom>
            <a:avLst/>
            <a:gdLst>
              <a:gd name="connsiteX0" fmla="*/ 557336 w 1998726"/>
              <a:gd name="connsiteY0" fmla="*/ 102108 h 102108"/>
              <a:gd name="connsiteX1" fmla="*/ 773430 w 1998726"/>
              <a:gd name="connsiteY1" fmla="*/ 102108 h 102108"/>
              <a:gd name="connsiteX2" fmla="*/ 1732026 w 1998726"/>
              <a:gd name="connsiteY2" fmla="*/ 102108 h 102108"/>
              <a:gd name="connsiteX3" fmla="*/ 1948120 w 1998726"/>
              <a:gd name="connsiteY3" fmla="*/ 102108 h 102108"/>
              <a:gd name="connsiteX4" fmla="*/ 1998726 w 1998726"/>
              <a:gd name="connsiteY4" fmla="*/ 49530 h 102108"/>
              <a:gd name="connsiteX5" fmla="*/ 1681420 w 1998726"/>
              <a:gd name="connsiteY5" fmla="*/ 49530 h 102108"/>
              <a:gd name="connsiteX6" fmla="*/ 1489062 w 1998726"/>
              <a:gd name="connsiteY6" fmla="*/ 49530 h 102108"/>
              <a:gd name="connsiteX7" fmla="*/ 1441390 w 1998726"/>
              <a:gd name="connsiteY7" fmla="*/ 0 h 102108"/>
              <a:gd name="connsiteX8" fmla="*/ 1225296 w 1998726"/>
              <a:gd name="connsiteY8" fmla="*/ 0 h 102108"/>
              <a:gd name="connsiteX9" fmla="*/ 266700 w 1998726"/>
              <a:gd name="connsiteY9" fmla="*/ 0 h 102108"/>
              <a:gd name="connsiteX10" fmla="*/ 50606 w 1998726"/>
              <a:gd name="connsiteY10" fmla="*/ 0 h 102108"/>
              <a:gd name="connsiteX11" fmla="*/ 0 w 1998726"/>
              <a:gd name="connsiteY11" fmla="*/ 52578 h 102108"/>
              <a:gd name="connsiteX12" fmla="*/ 317306 w 1998726"/>
              <a:gd name="connsiteY12" fmla="*/ 52578 h 102108"/>
              <a:gd name="connsiteX13" fmla="*/ 509664 w 1998726"/>
              <a:gd name="connsiteY13" fmla="*/ 52578 h 102108"/>
            </a:gdLst>
            <a:ahLst/>
            <a:cxnLst/>
            <a:rect l="l" t="t" r="r" b="b"/>
            <a:pathLst>
              <a:path w="1998726" h="102108">
                <a:moveTo>
                  <a:pt x="557336" y="102108"/>
                </a:moveTo>
                <a:lnTo>
                  <a:pt x="773430" y="102108"/>
                </a:lnTo>
                <a:lnTo>
                  <a:pt x="1732026" y="102108"/>
                </a:lnTo>
                <a:lnTo>
                  <a:pt x="1948120" y="102108"/>
                </a:lnTo>
                <a:lnTo>
                  <a:pt x="1998726" y="49530"/>
                </a:lnTo>
                <a:lnTo>
                  <a:pt x="1681420" y="49530"/>
                </a:lnTo>
                <a:lnTo>
                  <a:pt x="1489062" y="49530"/>
                </a:lnTo>
                <a:lnTo>
                  <a:pt x="1441390" y="0"/>
                </a:lnTo>
                <a:lnTo>
                  <a:pt x="1225296" y="0"/>
                </a:lnTo>
                <a:lnTo>
                  <a:pt x="266700" y="0"/>
                </a:lnTo>
                <a:lnTo>
                  <a:pt x="50606" y="0"/>
                </a:lnTo>
                <a:lnTo>
                  <a:pt x="0" y="52578"/>
                </a:lnTo>
                <a:lnTo>
                  <a:pt x="317306" y="52578"/>
                </a:lnTo>
                <a:lnTo>
                  <a:pt x="509664" y="52578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381252" y="5775556"/>
            <a:ext cx="572768" cy="61644"/>
          </a:xfrm>
          <a:custGeom>
            <a:avLst/>
            <a:gdLst>
              <a:gd name="connsiteX0" fmla="*/ 758190 w 849630"/>
              <a:gd name="connsiteY0" fmla="*/ 0 h 91440"/>
              <a:gd name="connsiteX1" fmla="*/ 849630 w 849630"/>
              <a:gd name="connsiteY1" fmla="*/ 0 h 91440"/>
              <a:gd name="connsiteX2" fmla="*/ 849630 w 849630"/>
              <a:gd name="connsiteY2" fmla="*/ 91440 h 91440"/>
              <a:gd name="connsiteX3" fmla="*/ 758190 w 849630"/>
              <a:gd name="connsiteY3" fmla="*/ 91440 h 91440"/>
              <a:gd name="connsiteX4" fmla="*/ 568643 w 849630"/>
              <a:gd name="connsiteY4" fmla="*/ 0 h 91440"/>
              <a:gd name="connsiteX5" fmla="*/ 660083 w 849630"/>
              <a:gd name="connsiteY5" fmla="*/ 0 h 91440"/>
              <a:gd name="connsiteX6" fmla="*/ 660083 w 849630"/>
              <a:gd name="connsiteY6" fmla="*/ 91440 h 91440"/>
              <a:gd name="connsiteX7" fmla="*/ 568643 w 849630"/>
              <a:gd name="connsiteY7" fmla="*/ 91440 h 91440"/>
              <a:gd name="connsiteX8" fmla="*/ 379095 w 849630"/>
              <a:gd name="connsiteY8" fmla="*/ 0 h 91440"/>
              <a:gd name="connsiteX9" fmla="*/ 470535 w 849630"/>
              <a:gd name="connsiteY9" fmla="*/ 0 h 91440"/>
              <a:gd name="connsiteX10" fmla="*/ 470535 w 849630"/>
              <a:gd name="connsiteY10" fmla="*/ 91440 h 91440"/>
              <a:gd name="connsiteX11" fmla="*/ 379095 w 849630"/>
              <a:gd name="connsiteY11" fmla="*/ 91440 h 91440"/>
              <a:gd name="connsiteX12" fmla="*/ 189547 w 849630"/>
              <a:gd name="connsiteY12" fmla="*/ 0 h 91440"/>
              <a:gd name="connsiteX13" fmla="*/ 280987 w 849630"/>
              <a:gd name="connsiteY13" fmla="*/ 0 h 91440"/>
              <a:gd name="connsiteX14" fmla="*/ 280987 w 849630"/>
              <a:gd name="connsiteY14" fmla="*/ 91440 h 91440"/>
              <a:gd name="connsiteX15" fmla="*/ 189547 w 849630"/>
              <a:gd name="connsiteY15" fmla="*/ 91440 h 91440"/>
              <a:gd name="connsiteX16" fmla="*/ 0 w 849630"/>
              <a:gd name="connsiteY16" fmla="*/ 0 h 91440"/>
              <a:gd name="connsiteX17" fmla="*/ 91440 w 849630"/>
              <a:gd name="connsiteY17" fmla="*/ 0 h 91440"/>
              <a:gd name="connsiteX18" fmla="*/ 91440 w 849630"/>
              <a:gd name="connsiteY18" fmla="*/ 91440 h 91440"/>
              <a:gd name="connsiteX19" fmla="*/ 0 w 849630"/>
              <a:gd name="connsiteY19" fmla="*/ 91440 h 91440"/>
            </a:gdLst>
            <a:ahLst/>
            <a:cxnLst/>
            <a:rect l="l" t="t" r="r" b="b"/>
            <a:pathLst>
              <a:path w="849630" h="91440">
                <a:moveTo>
                  <a:pt x="758190" y="0"/>
                </a:moveTo>
                <a:lnTo>
                  <a:pt x="849630" y="0"/>
                </a:lnTo>
                <a:lnTo>
                  <a:pt x="849630" y="91440"/>
                </a:lnTo>
                <a:lnTo>
                  <a:pt x="758190" y="91440"/>
                </a:lnTo>
                <a:close/>
                <a:moveTo>
                  <a:pt x="568643" y="0"/>
                </a:moveTo>
                <a:lnTo>
                  <a:pt x="660083" y="0"/>
                </a:lnTo>
                <a:lnTo>
                  <a:pt x="660083" y="91440"/>
                </a:lnTo>
                <a:lnTo>
                  <a:pt x="568643" y="91440"/>
                </a:lnTo>
                <a:close/>
                <a:moveTo>
                  <a:pt x="379095" y="0"/>
                </a:moveTo>
                <a:lnTo>
                  <a:pt x="470535" y="0"/>
                </a:lnTo>
                <a:lnTo>
                  <a:pt x="470535" y="91440"/>
                </a:lnTo>
                <a:lnTo>
                  <a:pt x="379095" y="91440"/>
                </a:lnTo>
                <a:close/>
                <a:moveTo>
                  <a:pt x="189547" y="0"/>
                </a:moveTo>
                <a:lnTo>
                  <a:pt x="280987" y="0"/>
                </a:lnTo>
                <a:lnTo>
                  <a:pt x="280987" y="91440"/>
                </a:lnTo>
                <a:lnTo>
                  <a:pt x="189547" y="91440"/>
                </a:lnTo>
                <a:close/>
                <a:moveTo>
                  <a:pt x="0" y="0"/>
                </a:moveTo>
                <a:lnTo>
                  <a:pt x="91440" y="0"/>
                </a:lnTo>
                <a:lnTo>
                  <a:pt x="91440" y="91440"/>
                </a:lnTo>
                <a:lnTo>
                  <a:pt x="0" y="91440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3680" y="2692237"/>
            <a:ext cx="5817323" cy="16867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差分隐私平均共识学习答辩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1540000">
            <a:off x="145572" y="2276430"/>
            <a:ext cx="568802" cy="568802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544951">
            <a:off x="345735" y="2437954"/>
            <a:ext cx="168951" cy="248375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28445" y="5449255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吴嘉健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439792" y="5449255"/>
            <a:ext cx="1006540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43680" y="694481"/>
            <a:ext cx="2644684" cy="272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1000">
                      <a:srgbClr val="20B4F6">
                        <a:alpha val="100000"/>
                      </a:srgbClr>
                    </a:gs>
                    <a:gs pos="80000">
                      <a:srgbClr val="20B4F6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3680" y="3826621"/>
            <a:ext cx="6463176" cy="189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总结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20000">
            <a:off x="3205483" y="2559062"/>
            <a:ext cx="579870" cy="579870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194732">
            <a:off x="3208723" y="2559061"/>
            <a:ext cx="579870" cy="579870"/>
          </a:xfrm>
          <a:prstGeom prst="arc">
            <a:avLst>
              <a:gd name="adj1" fmla="val 18214040"/>
              <a:gd name="adj2" fmla="val 20625439"/>
            </a:avLst>
          </a:prstGeom>
          <a:noFill/>
          <a:ln w="762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040000">
            <a:off x="3208723" y="2559062"/>
            <a:ext cx="579870" cy="579870"/>
          </a:xfrm>
          <a:prstGeom prst="arc">
            <a:avLst>
              <a:gd name="adj1" fmla="val 21014139"/>
              <a:gd name="adj2" fmla="val 4469666"/>
            </a:avLst>
          </a:prstGeom>
          <a:noFill/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544951">
            <a:off x="3422488" y="2697835"/>
            <a:ext cx="172239" cy="253208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662128" y="3102864"/>
            <a:ext cx="1267396" cy="519176"/>
          </a:xfrm>
          <a:custGeom>
            <a:avLst/>
            <a:gdLst>
              <a:gd name="connsiteX0" fmla="*/ 77831 w 1267396"/>
              <a:gd name="connsiteY0" fmla="*/ 6096 h 519176"/>
              <a:gd name="connsiteX1" fmla="*/ 1100934 w 1267396"/>
              <a:gd name="connsiteY1" fmla="*/ 0 h 519176"/>
              <a:gd name="connsiteX2" fmla="*/ 1267396 w 1267396"/>
              <a:gd name="connsiteY2" fmla="*/ 239614 h 519176"/>
              <a:gd name="connsiteX3" fmla="*/ 1267396 w 1267396"/>
              <a:gd name="connsiteY3" fmla="*/ 519176 h 519176"/>
              <a:gd name="connsiteX4" fmla="*/ 1211516 w 1267396"/>
              <a:gd name="connsiteY4" fmla="*/ 519176 h 519176"/>
              <a:gd name="connsiteX5" fmla="*/ 1211516 w 1267396"/>
              <a:gd name="connsiteY5" fmla="*/ 297350 h 519176"/>
              <a:gd name="connsiteX6" fmla="*/ 971062 w 1267396"/>
              <a:gd name="connsiteY6" fmla="*/ 56896 h 519176"/>
              <a:gd name="connsiteX7" fmla="*/ 292033 w 1267396"/>
              <a:gd name="connsiteY7" fmla="*/ 56896 h 519176"/>
              <a:gd name="connsiteX8" fmla="*/ 0 w 1267396"/>
              <a:gd name="connsiteY8" fmla="*/ 56896 h 519176"/>
              <a:gd name="connsiteX9" fmla="*/ 17363 w 1267396"/>
              <a:gd name="connsiteY9" fmla="*/ 31143 h 519176"/>
              <a:gd name="connsiteX10" fmla="*/ 77831 w 1267396"/>
              <a:gd name="connsiteY10" fmla="*/ 6096 h 519176"/>
            </a:gdLst>
            <a:ahLst/>
            <a:cxnLst/>
            <a:rect l="l" t="t" r="r" b="b"/>
            <a:pathLst>
              <a:path w="1267396" h="519176">
                <a:moveTo>
                  <a:pt x="77831" y="6096"/>
                </a:moveTo>
                <a:lnTo>
                  <a:pt x="1100934" y="0"/>
                </a:lnTo>
                <a:lnTo>
                  <a:pt x="1267396" y="239614"/>
                </a:lnTo>
                <a:lnTo>
                  <a:pt x="1267396" y="519176"/>
                </a:lnTo>
                <a:lnTo>
                  <a:pt x="1211516" y="519176"/>
                </a:lnTo>
                <a:lnTo>
                  <a:pt x="1211516" y="297350"/>
                </a:lnTo>
                <a:lnTo>
                  <a:pt x="971062" y="56896"/>
                </a:lnTo>
                <a:lnTo>
                  <a:pt x="292033" y="56896"/>
                </a:lnTo>
                <a:lnTo>
                  <a:pt x="0" y="56896"/>
                </a:lnTo>
                <a:lnTo>
                  <a:pt x="17363" y="31143"/>
                </a:lnTo>
                <a:cubicBezTo>
                  <a:pt x="32838" y="15668"/>
                  <a:pt x="54217" y="6096"/>
                  <a:pt x="77831" y="609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154819" y="3138932"/>
            <a:ext cx="1945640" cy="528320"/>
          </a:xfrm>
          <a:custGeom>
            <a:avLst/>
            <a:gdLst>
              <a:gd name="connsiteX0" fmla="*/ 88055 w 1945640"/>
              <a:gd name="connsiteY0" fmla="*/ 0 h 528320"/>
              <a:gd name="connsiteX1" fmla="*/ 141846 w 1945640"/>
              <a:gd name="connsiteY1" fmla="*/ 0 h 528320"/>
              <a:gd name="connsiteX2" fmla="*/ 588886 w 1945640"/>
              <a:gd name="connsiteY2" fmla="*/ 447040 h 528320"/>
              <a:gd name="connsiteX3" fmla="*/ 1864360 w 1945640"/>
              <a:gd name="connsiteY3" fmla="*/ 447040 h 528320"/>
              <a:gd name="connsiteX4" fmla="*/ 1945640 w 1945640"/>
              <a:gd name="connsiteY4" fmla="*/ 528320 h 528320"/>
              <a:gd name="connsiteX5" fmla="*/ 670166 w 1945640"/>
              <a:gd name="connsiteY5" fmla="*/ 528320 h 528320"/>
              <a:gd name="connsiteX6" fmla="*/ 0 w 1945640"/>
              <a:gd name="connsiteY6" fmla="*/ 528320 h 528320"/>
              <a:gd name="connsiteX7" fmla="*/ 0 w 1945640"/>
              <a:gd name="connsiteY7" fmla="*/ 88055 h 528320"/>
              <a:gd name="connsiteX8" fmla="*/ 88055 w 1945640"/>
              <a:gd name="connsiteY8" fmla="*/ 0 h 528320"/>
            </a:gdLst>
            <a:ahLst/>
            <a:cxnLst/>
            <a:rect l="l" t="t" r="r" b="b"/>
            <a:pathLst>
              <a:path w="1945640" h="528320">
                <a:moveTo>
                  <a:pt x="88055" y="0"/>
                </a:moveTo>
                <a:lnTo>
                  <a:pt x="141846" y="0"/>
                </a:lnTo>
                <a:lnTo>
                  <a:pt x="588886" y="447040"/>
                </a:lnTo>
                <a:lnTo>
                  <a:pt x="1864360" y="447040"/>
                </a:lnTo>
                <a:lnTo>
                  <a:pt x="1945640" y="528320"/>
                </a:lnTo>
                <a:lnTo>
                  <a:pt x="670166" y="528320"/>
                </a:lnTo>
                <a:lnTo>
                  <a:pt x="0" y="528320"/>
                </a:lnTo>
                <a:lnTo>
                  <a:pt x="0" y="88055"/>
                </a:lnTo>
                <a:cubicBezTo>
                  <a:pt x="0" y="39424"/>
                  <a:pt x="39424" y="0"/>
                  <a:pt x="8805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21360" y="3138932"/>
            <a:ext cx="2300046" cy="554228"/>
          </a:xfrm>
          <a:custGeom>
            <a:avLst/>
            <a:gdLst>
              <a:gd name="connsiteX0" fmla="*/ 3893790 w 4134244"/>
              <a:gd name="connsiteY0" fmla="*/ 0 h 528320"/>
              <a:gd name="connsiteX1" fmla="*/ 3214761 w 4134244"/>
              <a:gd name="connsiteY1" fmla="*/ 0 h 528320"/>
              <a:gd name="connsiteX2" fmla="*/ 3021300 w 4134244"/>
              <a:gd name="connsiteY2" fmla="*/ 0 h 528320"/>
              <a:gd name="connsiteX3" fmla="*/ 2342271 w 4134244"/>
              <a:gd name="connsiteY3" fmla="*/ 0 h 528320"/>
              <a:gd name="connsiteX4" fmla="*/ 872490 w 4134244"/>
              <a:gd name="connsiteY4" fmla="*/ 0 h 528320"/>
              <a:gd name="connsiteX5" fmla="*/ 0 w 4134244"/>
              <a:gd name="connsiteY5" fmla="*/ 0 h 528320"/>
              <a:gd name="connsiteX6" fmla="*/ 447040 w 4134244"/>
              <a:gd name="connsiteY6" fmla="*/ 447040 h 528320"/>
              <a:gd name="connsiteX7" fmla="*/ 1319530 w 4134244"/>
              <a:gd name="connsiteY7" fmla="*/ 447040 h 528320"/>
              <a:gd name="connsiteX8" fmla="*/ 1722514 w 4134244"/>
              <a:gd name="connsiteY8" fmla="*/ 447040 h 528320"/>
              <a:gd name="connsiteX9" fmla="*/ 1803794 w 4134244"/>
              <a:gd name="connsiteY9" fmla="*/ 528320 h 528320"/>
              <a:gd name="connsiteX10" fmla="*/ 2287359 w 4134244"/>
              <a:gd name="connsiteY10" fmla="*/ 528320 h 528320"/>
              <a:gd name="connsiteX11" fmla="*/ 2676284 w 4134244"/>
              <a:gd name="connsiteY11" fmla="*/ 528320 h 528320"/>
              <a:gd name="connsiteX12" fmla="*/ 3159849 w 4134244"/>
              <a:gd name="connsiteY12" fmla="*/ 528320 h 528320"/>
              <a:gd name="connsiteX13" fmla="*/ 3261754 w 4134244"/>
              <a:gd name="connsiteY13" fmla="*/ 528320 h 528320"/>
              <a:gd name="connsiteX14" fmla="*/ 4134244 w 4134244"/>
              <a:gd name="connsiteY14" fmla="*/ 528320 h 528320"/>
              <a:gd name="connsiteX15" fmla="*/ 4134244 w 4134244"/>
              <a:gd name="connsiteY15" fmla="*/ 240454 h 528320"/>
            </a:gdLst>
            <a:ahLst/>
            <a:cxnLst/>
            <a:rect l="l" t="t" r="r" b="b"/>
            <a:pathLst>
              <a:path w="4134244" h="528320">
                <a:moveTo>
                  <a:pt x="3893790" y="0"/>
                </a:moveTo>
                <a:lnTo>
                  <a:pt x="3214761" y="0"/>
                </a:lnTo>
                <a:lnTo>
                  <a:pt x="3021300" y="0"/>
                </a:lnTo>
                <a:lnTo>
                  <a:pt x="2342271" y="0"/>
                </a:lnTo>
                <a:lnTo>
                  <a:pt x="872490" y="0"/>
                </a:lnTo>
                <a:lnTo>
                  <a:pt x="0" y="0"/>
                </a:lnTo>
                <a:lnTo>
                  <a:pt x="447040" y="447040"/>
                </a:lnTo>
                <a:lnTo>
                  <a:pt x="1319530" y="447040"/>
                </a:lnTo>
                <a:lnTo>
                  <a:pt x="1722514" y="447040"/>
                </a:lnTo>
                <a:lnTo>
                  <a:pt x="1803794" y="528320"/>
                </a:lnTo>
                <a:lnTo>
                  <a:pt x="2287359" y="528320"/>
                </a:lnTo>
                <a:lnTo>
                  <a:pt x="2676284" y="528320"/>
                </a:lnTo>
                <a:lnTo>
                  <a:pt x="3159849" y="528320"/>
                </a:lnTo>
                <a:lnTo>
                  <a:pt x="3261754" y="528320"/>
                </a:lnTo>
                <a:lnTo>
                  <a:pt x="4134244" y="528320"/>
                </a:lnTo>
                <a:lnTo>
                  <a:pt x="4134244" y="240454"/>
                </a:lnTo>
                <a:close/>
              </a:path>
            </a:pathLst>
          </a:custGeom>
          <a:solidFill>
            <a:schemeClr val="tx1"/>
          </a:solidFill>
          <a:ln w="12700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900000">
            <a:off x="2829687" y="3406878"/>
            <a:ext cx="283583" cy="237023"/>
          </a:xfrm>
          <a:custGeom>
            <a:avLst/>
            <a:gdLst>
              <a:gd name="connsiteX0" fmla="*/ 330926 w 356381"/>
              <a:gd name="connsiteY0" fmla="*/ 94223 h 297869"/>
              <a:gd name="connsiteX1" fmla="*/ 356381 w 356381"/>
              <a:gd name="connsiteY1" fmla="*/ 119678 h 297869"/>
              <a:gd name="connsiteX2" fmla="*/ 203646 w 356381"/>
              <a:gd name="connsiteY2" fmla="*/ 272414 h 297869"/>
              <a:gd name="connsiteX3" fmla="*/ 178191 w 356381"/>
              <a:gd name="connsiteY3" fmla="*/ 297869 h 297869"/>
              <a:gd name="connsiteX4" fmla="*/ 152735 w 356381"/>
              <a:gd name="connsiteY4" fmla="*/ 272414 h 297869"/>
              <a:gd name="connsiteX5" fmla="*/ 0 w 356381"/>
              <a:gd name="connsiteY5" fmla="*/ 119678 h 297869"/>
              <a:gd name="connsiteX6" fmla="*/ 25456 w 356381"/>
              <a:gd name="connsiteY6" fmla="*/ 94223 h 297869"/>
              <a:gd name="connsiteX7" fmla="*/ 162920 w 356381"/>
              <a:gd name="connsiteY7" fmla="*/ 231687 h 297869"/>
              <a:gd name="connsiteX8" fmla="*/ 162920 w 356381"/>
              <a:gd name="connsiteY8" fmla="*/ 0 h 297869"/>
              <a:gd name="connsiteX9" fmla="*/ 198920 w 356381"/>
              <a:gd name="connsiteY9" fmla="*/ 0 h 297869"/>
              <a:gd name="connsiteX10" fmla="*/ 198920 w 356381"/>
              <a:gd name="connsiteY10" fmla="*/ 226228 h 297869"/>
            </a:gdLst>
            <a:ahLst/>
            <a:cxnLst/>
            <a:rect l="l" t="t" r="r" b="b"/>
            <a:pathLst>
              <a:path w="356381" h="297869">
                <a:moveTo>
                  <a:pt x="330926" y="94223"/>
                </a:moveTo>
                <a:lnTo>
                  <a:pt x="356381" y="119678"/>
                </a:lnTo>
                <a:lnTo>
                  <a:pt x="203646" y="272414"/>
                </a:lnTo>
                <a:lnTo>
                  <a:pt x="178191" y="297869"/>
                </a:lnTo>
                <a:lnTo>
                  <a:pt x="152735" y="272414"/>
                </a:lnTo>
                <a:lnTo>
                  <a:pt x="0" y="119678"/>
                </a:lnTo>
                <a:lnTo>
                  <a:pt x="25456" y="94223"/>
                </a:lnTo>
                <a:lnTo>
                  <a:pt x="162920" y="231687"/>
                </a:lnTo>
                <a:lnTo>
                  <a:pt x="162920" y="0"/>
                </a:lnTo>
                <a:lnTo>
                  <a:pt x="198920" y="0"/>
                </a:lnTo>
                <a:lnTo>
                  <a:pt x="198920" y="22622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6767" y="3242307"/>
            <a:ext cx="1081489" cy="379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2151888" y="3115834"/>
            <a:ext cx="195072" cy="627888"/>
          </a:xfrm>
          <a:custGeom>
            <a:avLst/>
            <a:gdLst>
              <a:gd name="connsiteX0" fmla="*/ 0 w 195072"/>
              <a:gd name="connsiteY0" fmla="*/ 152400 h 627888"/>
              <a:gd name="connsiteX1" fmla="*/ 97536 w 195072"/>
              <a:gd name="connsiteY1" fmla="*/ 0 h 627888"/>
              <a:gd name="connsiteX2" fmla="*/ 195072 w 195072"/>
              <a:gd name="connsiteY2" fmla="*/ 152400 h 627888"/>
              <a:gd name="connsiteX3" fmla="*/ 0 w 195072"/>
              <a:gd name="connsiteY3" fmla="*/ 390144 h 627888"/>
              <a:gd name="connsiteX4" fmla="*/ 97536 w 195072"/>
              <a:gd name="connsiteY4" fmla="*/ 237744 h 627888"/>
              <a:gd name="connsiteX5" fmla="*/ 195072 w 195072"/>
              <a:gd name="connsiteY5" fmla="*/ 390144 h 627888"/>
              <a:gd name="connsiteX6" fmla="*/ 0 w 195072"/>
              <a:gd name="connsiteY6" fmla="*/ 627888 h 627888"/>
              <a:gd name="connsiteX7" fmla="*/ 97536 w 195072"/>
              <a:gd name="connsiteY7" fmla="*/ 475488 h 627888"/>
              <a:gd name="connsiteX8" fmla="*/ 195072 w 195072"/>
              <a:gd name="connsiteY8" fmla="*/ 627888 h 627888"/>
            </a:gdLst>
            <a:ahLst/>
            <a:cxnLst/>
            <a:rect l="l" t="t" r="r" b="b"/>
            <a:pathLst>
              <a:path w="195072" h="627888">
                <a:moveTo>
                  <a:pt x="0" y="152400"/>
                </a:moveTo>
                <a:lnTo>
                  <a:pt x="97536" y="0"/>
                </a:lnTo>
                <a:lnTo>
                  <a:pt x="195072" y="152400"/>
                </a:lnTo>
                <a:close/>
                <a:moveTo>
                  <a:pt x="0" y="390144"/>
                </a:moveTo>
                <a:lnTo>
                  <a:pt x="97536" y="237744"/>
                </a:lnTo>
                <a:lnTo>
                  <a:pt x="195072" y="390144"/>
                </a:lnTo>
                <a:close/>
                <a:moveTo>
                  <a:pt x="0" y="627888"/>
                </a:moveTo>
                <a:lnTo>
                  <a:pt x="97536" y="475488"/>
                </a:lnTo>
                <a:lnTo>
                  <a:pt x="195072" y="62788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884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 flipV="1">
            <a:off x="-393699" y="762000"/>
            <a:ext cx="1688971" cy="3875267"/>
          </a:xfrm>
          <a:custGeom>
            <a:avLst/>
            <a:gdLst>
              <a:gd name="connsiteX0" fmla="*/ 997706 w 1688971"/>
              <a:gd name="connsiteY0" fmla="*/ 3875267 h 3875267"/>
              <a:gd name="connsiteX1" fmla="*/ 0 w 1688971"/>
              <a:gd name="connsiteY1" fmla="*/ 3875267 h 3875267"/>
              <a:gd name="connsiteX2" fmla="*/ 1131125 w 1688971"/>
              <a:gd name="connsiteY2" fmla="*/ 0 h 3875267"/>
              <a:gd name="connsiteX3" fmla="*/ 1688971 w 1688971"/>
              <a:gd name="connsiteY3" fmla="*/ 0 h 3875267"/>
              <a:gd name="connsiteX4" fmla="*/ 1688971 w 1688971"/>
              <a:gd name="connsiteY4" fmla="*/ 1507186 h 3875267"/>
            </a:gdLst>
            <a:ahLst/>
            <a:cxnLst/>
            <a:rect l="l" t="t" r="r" b="b"/>
            <a:pathLst>
              <a:path w="1688971" h="3875267">
                <a:moveTo>
                  <a:pt x="997706" y="3875267"/>
                </a:moveTo>
                <a:lnTo>
                  <a:pt x="0" y="3875267"/>
                </a:lnTo>
                <a:lnTo>
                  <a:pt x="1131125" y="0"/>
                </a:lnTo>
                <a:lnTo>
                  <a:pt x="1688971" y="0"/>
                </a:lnTo>
                <a:lnTo>
                  <a:pt x="1688971" y="1507186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100000"/>
                </a:schemeClr>
              </a:gs>
            </a:gsLst>
            <a:lin ang="363105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101600" y="762000"/>
            <a:ext cx="1402694" cy="4790691"/>
          </a:xfrm>
          <a:custGeom>
            <a:avLst/>
            <a:gdLst>
              <a:gd name="connsiteX0" fmla="*/ 1017576 w 1402694"/>
              <a:gd name="connsiteY0" fmla="*/ 0 h 4790691"/>
              <a:gd name="connsiteX1" fmla="*/ 1402694 w 1402694"/>
              <a:gd name="connsiteY1" fmla="*/ 0 h 4790691"/>
              <a:gd name="connsiteX2" fmla="*/ 0 w 1402694"/>
              <a:gd name="connsiteY2" fmla="*/ 4790691 h 4790691"/>
              <a:gd name="connsiteX3" fmla="*/ 0 w 1402694"/>
              <a:gd name="connsiteY3" fmla="*/ 3475379 h 4790691"/>
            </a:gdLst>
            <a:ahLst/>
            <a:cxnLst/>
            <a:rect l="l" t="t" r="r" b="b"/>
            <a:pathLst>
              <a:path w="1402694" h="4790691">
                <a:moveTo>
                  <a:pt x="1017576" y="0"/>
                </a:moveTo>
                <a:lnTo>
                  <a:pt x="1402694" y="0"/>
                </a:lnTo>
                <a:lnTo>
                  <a:pt x="0" y="4790691"/>
                </a:lnTo>
                <a:lnTo>
                  <a:pt x="0" y="34753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070396" y="3041488"/>
            <a:ext cx="2604136" cy="0"/>
          </a:xfrm>
          <a:prstGeom prst="line">
            <a:avLst/>
          </a:prstGeom>
          <a:noFill/>
          <a:ln w="6350" cap="sq">
            <a:solidFill>
              <a:srgbClr val="FFFFFF">
                <a:alpha val="40000"/>
              </a:srgbClr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7908561" y="1601971"/>
            <a:ext cx="933000" cy="6531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9900" y="2477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1412" y="2435825"/>
            <a:ext cx="8204200" cy="199707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 b="1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汉仪书宋二简" panose="02010600000101010101" charset="-122"/>
                <a:ea typeface="汉仪书宋二简" panose="02010600000101010101" charset="-122"/>
                <a:cs typeface="汉仪书宋二简" panose="02010600000101010101" charset="-122"/>
              </a:rPr>
              <a:t>该研究为隐私保护的分布式优化提供了</a:t>
            </a:r>
            <a:r>
              <a:rPr kumimoji="1" lang="zh-CN" altLang="en-US" sz="2500" b="1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汉仪书宋二简" panose="02010600000101010101" charset="-122"/>
                <a:ea typeface="汉仪书宋二简" panose="02010600000101010101" charset="-122"/>
                <a:cs typeface="汉仪书宋二简" panose="02010600000101010101" charset="-122"/>
              </a:rPr>
              <a:t>新思路</a:t>
            </a:r>
            <a:r>
              <a:rPr kumimoji="1" lang="en-US" altLang="zh-CN" sz="2500" b="1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汉仪书宋二简" panose="02010600000101010101" charset="-122"/>
                <a:ea typeface="汉仪书宋二简" panose="02010600000101010101" charset="-122"/>
                <a:cs typeface="汉仪书宋二简" panose="02010600000101010101" charset="-122"/>
              </a:rPr>
              <a:t>，其研究思路可迁移至其他隐私敏感的多智能体场景</a:t>
            </a:r>
            <a:r>
              <a:rPr kumimoji="1" lang="zh-CN" altLang="en-US" sz="2500" b="1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汉仪书宋二简" panose="02010600000101010101" charset="-122"/>
                <a:ea typeface="汉仪书宋二简" panose="02010600000101010101" charset="-122"/>
                <a:cs typeface="汉仪书宋二简" panose="02010600000101010101" charset="-122"/>
              </a:rPr>
              <a:t>，为实际系统（如智能电网、社交网络）的隐私保护设计提供了理论基础</a:t>
            </a:r>
            <a:r>
              <a:rPr kumimoji="1" lang="en-US" altLang="zh-CN" sz="2500" b="1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汉仪书宋二简" panose="02010600000101010101" charset="-122"/>
                <a:ea typeface="汉仪书宋二简" panose="02010600000101010101" charset="-122"/>
                <a:cs typeface="汉仪书宋二简" panose="02010600000101010101" charset="-122"/>
              </a:rPr>
              <a:t>。</a:t>
            </a: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
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85694" y="4767827"/>
            <a:ext cx="1533306" cy="2217173"/>
          </a:xfrm>
          <a:custGeom>
            <a:avLst/>
            <a:gdLst>
              <a:gd name="connsiteX0" fmla="*/ 647155 w 1533306"/>
              <a:gd name="connsiteY0" fmla="*/ 0 h 2217173"/>
              <a:gd name="connsiteX1" fmla="*/ 1533306 w 1533306"/>
              <a:gd name="connsiteY1" fmla="*/ 0 h 2217173"/>
              <a:gd name="connsiteX2" fmla="*/ 1533306 w 1533306"/>
              <a:gd name="connsiteY2" fmla="*/ 382501 h 2217173"/>
              <a:gd name="connsiteX3" fmla="*/ 1506607 w 1533306"/>
              <a:gd name="connsiteY3" fmla="*/ 473968 h 2217173"/>
              <a:gd name="connsiteX4" fmla="*/ 997749 w 1533306"/>
              <a:gd name="connsiteY4" fmla="*/ 2217173 h 2217173"/>
              <a:gd name="connsiteX5" fmla="*/ 0 w 1533306"/>
              <a:gd name="connsiteY5" fmla="*/ 2217173 h 2217173"/>
            </a:gdLst>
            <a:ahLst/>
            <a:cxnLst/>
            <a:rect l="l" t="t" r="r" b="b"/>
            <a:pathLst>
              <a:path w="1533306" h="2217173">
                <a:moveTo>
                  <a:pt x="647155" y="0"/>
                </a:moveTo>
                <a:lnTo>
                  <a:pt x="1533306" y="0"/>
                </a:lnTo>
                <a:lnTo>
                  <a:pt x="1533306" y="382501"/>
                </a:lnTo>
                <a:lnTo>
                  <a:pt x="1506607" y="473968"/>
                </a:lnTo>
                <a:lnTo>
                  <a:pt x="997749" y="2217173"/>
                </a:lnTo>
                <a:lnTo>
                  <a:pt x="0" y="2217173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100000"/>
                </a:schemeClr>
              </a:gs>
            </a:gsLst>
            <a:lin ang="363105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136139" y="3034016"/>
            <a:ext cx="1182861" cy="4039884"/>
          </a:xfrm>
          <a:custGeom>
            <a:avLst/>
            <a:gdLst>
              <a:gd name="connsiteX0" fmla="*/ 1182861 w 1182861"/>
              <a:gd name="connsiteY0" fmla="*/ 0 h 4039884"/>
              <a:gd name="connsiteX1" fmla="*/ 1182861 w 1182861"/>
              <a:gd name="connsiteY1" fmla="*/ 1315312 h 4039884"/>
              <a:gd name="connsiteX2" fmla="*/ 385118 w 1182861"/>
              <a:gd name="connsiteY2" fmla="*/ 4039884 h 4039884"/>
              <a:gd name="connsiteX3" fmla="*/ 0 w 1182861"/>
              <a:gd name="connsiteY3" fmla="*/ 4039884 h 4039884"/>
            </a:gdLst>
            <a:ahLst/>
            <a:cxnLst/>
            <a:rect l="l" t="t" r="r" b="b"/>
            <a:pathLst>
              <a:path w="1182861" h="4039884">
                <a:moveTo>
                  <a:pt x="1182861" y="0"/>
                </a:moveTo>
                <a:lnTo>
                  <a:pt x="1182861" y="1315312"/>
                </a:lnTo>
                <a:lnTo>
                  <a:pt x="385118" y="4039884"/>
                </a:lnTo>
                <a:lnTo>
                  <a:pt x="0" y="40398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-12700" y="1884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0" y="3963608"/>
            <a:ext cx="549027" cy="309245"/>
          </a:xfrm>
          <a:custGeom>
            <a:avLst/>
            <a:gdLst>
              <a:gd name="connsiteX0" fmla="*/ 1 w 549027"/>
              <a:gd name="connsiteY0" fmla="*/ 0 h 309245"/>
              <a:gd name="connsiteX1" fmla="*/ 81916 w 549027"/>
              <a:gd name="connsiteY1" fmla="*/ 0 h 309245"/>
              <a:gd name="connsiteX2" fmla="*/ 81916 w 549027"/>
              <a:gd name="connsiteY2" fmla="*/ 226060 h 309245"/>
              <a:gd name="connsiteX3" fmla="*/ 549027 w 549027"/>
              <a:gd name="connsiteY3" fmla="*/ 226060 h 309245"/>
              <a:gd name="connsiteX4" fmla="*/ 549027 w 549027"/>
              <a:gd name="connsiteY4" fmla="*/ 309245 h 309245"/>
              <a:gd name="connsiteX5" fmla="*/ 0 w 549027"/>
              <a:gd name="connsiteY5" fmla="*/ 309245 h 309245"/>
              <a:gd name="connsiteX6" fmla="*/ 0 w 549027"/>
              <a:gd name="connsiteY6" fmla="*/ 226060 h 309245"/>
              <a:gd name="connsiteX7" fmla="*/ 1 w 549027"/>
              <a:gd name="connsiteY7" fmla="*/ 226060 h 309245"/>
            </a:gdLst>
            <a:ahLst/>
            <a:cxnLst/>
            <a:rect l="l" t="t" r="r" b="b"/>
            <a:pathLst>
              <a:path w="549027" h="309245">
                <a:moveTo>
                  <a:pt x="1" y="0"/>
                </a:moveTo>
                <a:lnTo>
                  <a:pt x="81916" y="0"/>
                </a:lnTo>
                <a:lnTo>
                  <a:pt x="81916" y="226060"/>
                </a:lnTo>
                <a:lnTo>
                  <a:pt x="549027" y="226060"/>
                </a:lnTo>
                <a:lnTo>
                  <a:pt x="549027" y="309245"/>
                </a:lnTo>
                <a:lnTo>
                  <a:pt x="0" y="309245"/>
                </a:lnTo>
                <a:lnTo>
                  <a:pt x="0" y="226060"/>
                </a:lnTo>
                <a:lnTo>
                  <a:pt x="1" y="226060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917952" y="4262400"/>
            <a:ext cx="572768" cy="52656"/>
          </a:xfrm>
          <a:custGeom>
            <a:avLst/>
            <a:gdLst>
              <a:gd name="connsiteX0" fmla="*/ 758190 w 849630"/>
              <a:gd name="connsiteY0" fmla="*/ 0 h 91440"/>
              <a:gd name="connsiteX1" fmla="*/ 849630 w 849630"/>
              <a:gd name="connsiteY1" fmla="*/ 0 h 91440"/>
              <a:gd name="connsiteX2" fmla="*/ 849630 w 849630"/>
              <a:gd name="connsiteY2" fmla="*/ 91440 h 91440"/>
              <a:gd name="connsiteX3" fmla="*/ 758190 w 849630"/>
              <a:gd name="connsiteY3" fmla="*/ 91440 h 91440"/>
              <a:gd name="connsiteX4" fmla="*/ 568643 w 849630"/>
              <a:gd name="connsiteY4" fmla="*/ 0 h 91440"/>
              <a:gd name="connsiteX5" fmla="*/ 660083 w 849630"/>
              <a:gd name="connsiteY5" fmla="*/ 0 h 91440"/>
              <a:gd name="connsiteX6" fmla="*/ 660083 w 849630"/>
              <a:gd name="connsiteY6" fmla="*/ 91440 h 91440"/>
              <a:gd name="connsiteX7" fmla="*/ 568643 w 849630"/>
              <a:gd name="connsiteY7" fmla="*/ 91440 h 91440"/>
              <a:gd name="connsiteX8" fmla="*/ 379095 w 849630"/>
              <a:gd name="connsiteY8" fmla="*/ 0 h 91440"/>
              <a:gd name="connsiteX9" fmla="*/ 470535 w 849630"/>
              <a:gd name="connsiteY9" fmla="*/ 0 h 91440"/>
              <a:gd name="connsiteX10" fmla="*/ 470535 w 849630"/>
              <a:gd name="connsiteY10" fmla="*/ 91440 h 91440"/>
              <a:gd name="connsiteX11" fmla="*/ 379095 w 849630"/>
              <a:gd name="connsiteY11" fmla="*/ 91440 h 91440"/>
              <a:gd name="connsiteX12" fmla="*/ 189547 w 849630"/>
              <a:gd name="connsiteY12" fmla="*/ 0 h 91440"/>
              <a:gd name="connsiteX13" fmla="*/ 280987 w 849630"/>
              <a:gd name="connsiteY13" fmla="*/ 0 h 91440"/>
              <a:gd name="connsiteX14" fmla="*/ 280987 w 849630"/>
              <a:gd name="connsiteY14" fmla="*/ 91440 h 91440"/>
              <a:gd name="connsiteX15" fmla="*/ 189547 w 849630"/>
              <a:gd name="connsiteY15" fmla="*/ 91440 h 91440"/>
              <a:gd name="connsiteX16" fmla="*/ 0 w 849630"/>
              <a:gd name="connsiteY16" fmla="*/ 0 h 91440"/>
              <a:gd name="connsiteX17" fmla="*/ 91440 w 849630"/>
              <a:gd name="connsiteY17" fmla="*/ 0 h 91440"/>
              <a:gd name="connsiteX18" fmla="*/ 91440 w 849630"/>
              <a:gd name="connsiteY18" fmla="*/ 91440 h 91440"/>
              <a:gd name="connsiteX19" fmla="*/ 0 w 849630"/>
              <a:gd name="connsiteY19" fmla="*/ 91440 h 91440"/>
            </a:gdLst>
            <a:ahLst/>
            <a:cxnLst/>
            <a:rect l="l" t="t" r="r" b="b"/>
            <a:pathLst>
              <a:path w="849630" h="91440">
                <a:moveTo>
                  <a:pt x="758190" y="0"/>
                </a:moveTo>
                <a:lnTo>
                  <a:pt x="849630" y="0"/>
                </a:lnTo>
                <a:lnTo>
                  <a:pt x="849630" y="91440"/>
                </a:lnTo>
                <a:lnTo>
                  <a:pt x="758190" y="91440"/>
                </a:lnTo>
                <a:close/>
                <a:moveTo>
                  <a:pt x="568643" y="0"/>
                </a:moveTo>
                <a:lnTo>
                  <a:pt x="660083" y="0"/>
                </a:lnTo>
                <a:lnTo>
                  <a:pt x="660083" y="91440"/>
                </a:lnTo>
                <a:lnTo>
                  <a:pt x="568643" y="91440"/>
                </a:lnTo>
                <a:close/>
                <a:moveTo>
                  <a:pt x="379095" y="0"/>
                </a:moveTo>
                <a:lnTo>
                  <a:pt x="470535" y="0"/>
                </a:lnTo>
                <a:lnTo>
                  <a:pt x="470535" y="91440"/>
                </a:lnTo>
                <a:lnTo>
                  <a:pt x="379095" y="91440"/>
                </a:lnTo>
                <a:close/>
                <a:moveTo>
                  <a:pt x="189547" y="0"/>
                </a:moveTo>
                <a:lnTo>
                  <a:pt x="280987" y="0"/>
                </a:lnTo>
                <a:lnTo>
                  <a:pt x="280987" y="91440"/>
                </a:lnTo>
                <a:lnTo>
                  <a:pt x="189547" y="91440"/>
                </a:lnTo>
                <a:close/>
                <a:moveTo>
                  <a:pt x="0" y="0"/>
                </a:moveTo>
                <a:lnTo>
                  <a:pt x="91440" y="0"/>
                </a:lnTo>
                <a:lnTo>
                  <a:pt x="91440" y="91440"/>
                </a:lnTo>
                <a:lnTo>
                  <a:pt x="0" y="91440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540000">
            <a:off x="361472" y="2035130"/>
            <a:ext cx="568802" cy="568802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194732">
            <a:off x="364650" y="2035129"/>
            <a:ext cx="568802" cy="568802"/>
          </a:xfrm>
          <a:prstGeom prst="arc">
            <a:avLst>
              <a:gd name="adj1" fmla="val 18214040"/>
              <a:gd name="adj2" fmla="val 20625439"/>
            </a:avLst>
          </a:prstGeom>
          <a:noFill/>
          <a:ln w="762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460000">
            <a:off x="364650" y="2035130"/>
            <a:ext cx="568802" cy="568802"/>
          </a:xfrm>
          <a:prstGeom prst="arc">
            <a:avLst>
              <a:gd name="adj1" fmla="val 21014139"/>
              <a:gd name="adj2" fmla="val 4469666"/>
            </a:avLst>
          </a:prstGeom>
          <a:noFill/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544951">
            <a:off x="587035" y="2158554"/>
            <a:ext cx="168951" cy="248375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 flipH="1">
            <a:off x="1207898" y="3302700"/>
            <a:ext cx="1998726" cy="102108"/>
          </a:xfrm>
          <a:custGeom>
            <a:avLst/>
            <a:gdLst>
              <a:gd name="connsiteX0" fmla="*/ 557336 w 1998726"/>
              <a:gd name="connsiteY0" fmla="*/ 102108 h 102108"/>
              <a:gd name="connsiteX1" fmla="*/ 773430 w 1998726"/>
              <a:gd name="connsiteY1" fmla="*/ 102108 h 102108"/>
              <a:gd name="connsiteX2" fmla="*/ 1732026 w 1998726"/>
              <a:gd name="connsiteY2" fmla="*/ 102108 h 102108"/>
              <a:gd name="connsiteX3" fmla="*/ 1948120 w 1998726"/>
              <a:gd name="connsiteY3" fmla="*/ 102108 h 102108"/>
              <a:gd name="connsiteX4" fmla="*/ 1998726 w 1998726"/>
              <a:gd name="connsiteY4" fmla="*/ 49530 h 102108"/>
              <a:gd name="connsiteX5" fmla="*/ 1681420 w 1998726"/>
              <a:gd name="connsiteY5" fmla="*/ 49530 h 102108"/>
              <a:gd name="connsiteX6" fmla="*/ 1489062 w 1998726"/>
              <a:gd name="connsiteY6" fmla="*/ 49530 h 102108"/>
              <a:gd name="connsiteX7" fmla="*/ 1441390 w 1998726"/>
              <a:gd name="connsiteY7" fmla="*/ 0 h 102108"/>
              <a:gd name="connsiteX8" fmla="*/ 1225296 w 1998726"/>
              <a:gd name="connsiteY8" fmla="*/ 0 h 102108"/>
              <a:gd name="connsiteX9" fmla="*/ 266700 w 1998726"/>
              <a:gd name="connsiteY9" fmla="*/ 0 h 102108"/>
              <a:gd name="connsiteX10" fmla="*/ 50606 w 1998726"/>
              <a:gd name="connsiteY10" fmla="*/ 0 h 102108"/>
              <a:gd name="connsiteX11" fmla="*/ 0 w 1998726"/>
              <a:gd name="connsiteY11" fmla="*/ 52578 h 102108"/>
              <a:gd name="connsiteX12" fmla="*/ 317306 w 1998726"/>
              <a:gd name="connsiteY12" fmla="*/ 52578 h 102108"/>
              <a:gd name="connsiteX13" fmla="*/ 509664 w 1998726"/>
              <a:gd name="connsiteY13" fmla="*/ 52578 h 102108"/>
            </a:gdLst>
            <a:ahLst/>
            <a:cxnLst/>
            <a:rect l="l" t="t" r="r" b="b"/>
            <a:pathLst>
              <a:path w="1998726" h="102108">
                <a:moveTo>
                  <a:pt x="557336" y="102108"/>
                </a:moveTo>
                <a:lnTo>
                  <a:pt x="773430" y="102108"/>
                </a:lnTo>
                <a:lnTo>
                  <a:pt x="1732026" y="102108"/>
                </a:lnTo>
                <a:lnTo>
                  <a:pt x="1948120" y="102108"/>
                </a:lnTo>
                <a:lnTo>
                  <a:pt x="1998726" y="49530"/>
                </a:lnTo>
                <a:lnTo>
                  <a:pt x="1681420" y="49530"/>
                </a:lnTo>
                <a:lnTo>
                  <a:pt x="1489062" y="49530"/>
                </a:lnTo>
                <a:lnTo>
                  <a:pt x="1441390" y="0"/>
                </a:lnTo>
                <a:lnTo>
                  <a:pt x="1225296" y="0"/>
                </a:lnTo>
                <a:lnTo>
                  <a:pt x="266700" y="0"/>
                </a:lnTo>
                <a:lnTo>
                  <a:pt x="50606" y="0"/>
                </a:lnTo>
                <a:lnTo>
                  <a:pt x="0" y="52578"/>
                </a:lnTo>
                <a:lnTo>
                  <a:pt x="317306" y="52578"/>
                </a:lnTo>
                <a:lnTo>
                  <a:pt x="509664" y="52578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4499806" y="3198240"/>
            <a:ext cx="290831" cy="549027"/>
          </a:xfrm>
          <a:custGeom>
            <a:avLst/>
            <a:gdLst>
              <a:gd name="connsiteX0" fmla="*/ 0 w 290831"/>
              <a:gd name="connsiteY0" fmla="*/ 81916 h 549027"/>
              <a:gd name="connsiteX1" fmla="*/ 0 w 290831"/>
              <a:gd name="connsiteY1" fmla="*/ 0 h 549027"/>
              <a:gd name="connsiteX2" fmla="*/ 290831 w 290831"/>
              <a:gd name="connsiteY2" fmla="*/ 0 h 549027"/>
              <a:gd name="connsiteX3" fmla="*/ 290831 w 290831"/>
              <a:gd name="connsiteY3" fmla="*/ 81916 h 549027"/>
              <a:gd name="connsiteX4" fmla="*/ 83186 w 290831"/>
              <a:gd name="connsiteY4" fmla="*/ 81916 h 549027"/>
              <a:gd name="connsiteX5" fmla="*/ 83186 w 290831"/>
              <a:gd name="connsiteY5" fmla="*/ 549027 h 549027"/>
              <a:gd name="connsiteX6" fmla="*/ 1 w 290831"/>
              <a:gd name="connsiteY6" fmla="*/ 549027 h 549027"/>
              <a:gd name="connsiteX7" fmla="*/ 1 w 290831"/>
              <a:gd name="connsiteY7" fmla="*/ 81916 h 549027"/>
            </a:gdLst>
            <a:ahLst/>
            <a:cxnLst/>
            <a:rect l="l" t="t" r="r" b="b"/>
            <a:pathLst>
              <a:path w="290831" h="549027">
                <a:moveTo>
                  <a:pt x="0" y="81916"/>
                </a:moveTo>
                <a:lnTo>
                  <a:pt x="0" y="0"/>
                </a:lnTo>
                <a:lnTo>
                  <a:pt x="290831" y="0"/>
                </a:lnTo>
                <a:lnTo>
                  <a:pt x="290831" y="81916"/>
                </a:lnTo>
                <a:lnTo>
                  <a:pt x="83186" y="81916"/>
                </a:lnTo>
                <a:lnTo>
                  <a:pt x="83186" y="549027"/>
                </a:lnTo>
                <a:lnTo>
                  <a:pt x="1" y="549027"/>
                </a:lnTo>
                <a:lnTo>
                  <a:pt x="1" y="81916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 flipH="1">
            <a:off x="738161" y="3404162"/>
            <a:ext cx="4128720" cy="814091"/>
          </a:xfrm>
          <a:prstGeom prst="snip2DiagRect">
            <a:avLst>
              <a:gd name="adj1" fmla="val 0"/>
              <a:gd name="adj2" fmla="val 3116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51718" y="3517900"/>
            <a:ext cx="1714500" cy="4445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398032"/>
            <a:ext cx="12192000" cy="4209706"/>
          </a:xfrm>
          <a:custGeom>
            <a:avLst/>
            <a:gdLst>
              <a:gd name="connsiteX0" fmla="*/ 0 w 12192000"/>
              <a:gd name="connsiteY0" fmla="*/ 0 h 4209706"/>
              <a:gd name="connsiteX1" fmla="*/ 12192000 w 12192000"/>
              <a:gd name="connsiteY1" fmla="*/ 0 h 4209706"/>
              <a:gd name="connsiteX2" fmla="*/ 12192000 w 12192000"/>
              <a:gd name="connsiteY2" fmla="*/ 4209706 h 4209706"/>
              <a:gd name="connsiteX3" fmla="*/ 0 w 12192000"/>
              <a:gd name="connsiteY3" fmla="*/ 4209706 h 4209706"/>
            </a:gdLst>
            <a:ahLst/>
            <a:cxnLst/>
            <a:rect l="l" t="t" r="r" b="b"/>
            <a:pathLst>
              <a:path w="12192000" h="4209706">
                <a:moveTo>
                  <a:pt x="0" y="0"/>
                </a:moveTo>
                <a:lnTo>
                  <a:pt x="12192000" y="0"/>
                </a:lnTo>
                <a:lnTo>
                  <a:pt x="12192000" y="4209706"/>
                </a:lnTo>
                <a:lnTo>
                  <a:pt x="0" y="4209706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834898" y="1392492"/>
            <a:ext cx="4241800" cy="12209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3327" tIns="51664" rIns="103327" bIns="51664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9050">
                  <a:noFill/>
                </a:ln>
                <a:solidFill>
                  <a:srgbClr val="79D2F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1402694" cy="4790691"/>
          </a:xfrm>
          <a:custGeom>
            <a:avLst/>
            <a:gdLst>
              <a:gd name="connsiteX0" fmla="*/ 1017576 w 1402694"/>
              <a:gd name="connsiteY0" fmla="*/ 0 h 4790691"/>
              <a:gd name="connsiteX1" fmla="*/ 1402694 w 1402694"/>
              <a:gd name="connsiteY1" fmla="*/ 0 h 4790691"/>
              <a:gd name="connsiteX2" fmla="*/ 0 w 1402694"/>
              <a:gd name="connsiteY2" fmla="*/ 4790691 h 4790691"/>
              <a:gd name="connsiteX3" fmla="*/ 0 w 1402694"/>
              <a:gd name="connsiteY3" fmla="*/ 3475379 h 4790691"/>
            </a:gdLst>
            <a:ahLst/>
            <a:cxnLst/>
            <a:rect l="l" t="t" r="r" b="b"/>
            <a:pathLst>
              <a:path w="1402694" h="4790691">
                <a:moveTo>
                  <a:pt x="1017576" y="0"/>
                </a:moveTo>
                <a:lnTo>
                  <a:pt x="1402694" y="0"/>
                </a:lnTo>
                <a:lnTo>
                  <a:pt x="0" y="4790691"/>
                </a:lnTo>
                <a:lnTo>
                  <a:pt x="0" y="34753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009139" y="2818116"/>
            <a:ext cx="1182861" cy="4039884"/>
          </a:xfrm>
          <a:custGeom>
            <a:avLst/>
            <a:gdLst>
              <a:gd name="connsiteX0" fmla="*/ 1182861 w 1182861"/>
              <a:gd name="connsiteY0" fmla="*/ 0 h 4039884"/>
              <a:gd name="connsiteX1" fmla="*/ 1182861 w 1182861"/>
              <a:gd name="connsiteY1" fmla="*/ 1315312 h 4039884"/>
              <a:gd name="connsiteX2" fmla="*/ 385118 w 1182861"/>
              <a:gd name="connsiteY2" fmla="*/ 4039884 h 4039884"/>
              <a:gd name="connsiteX3" fmla="*/ 0 w 1182861"/>
              <a:gd name="connsiteY3" fmla="*/ 4039884 h 4039884"/>
            </a:gdLst>
            <a:ahLst/>
            <a:cxnLst/>
            <a:rect l="l" t="t" r="r" b="b"/>
            <a:pathLst>
              <a:path w="1182861" h="4039884">
                <a:moveTo>
                  <a:pt x="1182861" y="0"/>
                </a:moveTo>
                <a:lnTo>
                  <a:pt x="1182861" y="1315312"/>
                </a:lnTo>
                <a:lnTo>
                  <a:pt x="385118" y="4039884"/>
                </a:lnTo>
                <a:lnTo>
                  <a:pt x="0" y="40398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58694" y="4640827"/>
            <a:ext cx="1533306" cy="2217173"/>
          </a:xfrm>
          <a:custGeom>
            <a:avLst/>
            <a:gdLst>
              <a:gd name="connsiteX0" fmla="*/ 647155 w 1533306"/>
              <a:gd name="connsiteY0" fmla="*/ 0 h 2217173"/>
              <a:gd name="connsiteX1" fmla="*/ 1533306 w 1533306"/>
              <a:gd name="connsiteY1" fmla="*/ 0 h 2217173"/>
              <a:gd name="connsiteX2" fmla="*/ 1533306 w 1533306"/>
              <a:gd name="connsiteY2" fmla="*/ 382501 h 2217173"/>
              <a:gd name="connsiteX3" fmla="*/ 1506607 w 1533306"/>
              <a:gd name="connsiteY3" fmla="*/ 473968 h 2217173"/>
              <a:gd name="connsiteX4" fmla="*/ 997749 w 1533306"/>
              <a:gd name="connsiteY4" fmla="*/ 2217173 h 2217173"/>
              <a:gd name="connsiteX5" fmla="*/ 0 w 1533306"/>
              <a:gd name="connsiteY5" fmla="*/ 2217173 h 2217173"/>
            </a:gdLst>
            <a:ahLst/>
            <a:cxnLst/>
            <a:rect l="l" t="t" r="r" b="b"/>
            <a:pathLst>
              <a:path w="1533306" h="2217173">
                <a:moveTo>
                  <a:pt x="647155" y="0"/>
                </a:moveTo>
                <a:lnTo>
                  <a:pt x="1533306" y="0"/>
                </a:lnTo>
                <a:lnTo>
                  <a:pt x="1533306" y="382501"/>
                </a:lnTo>
                <a:lnTo>
                  <a:pt x="1506607" y="473968"/>
                </a:lnTo>
                <a:lnTo>
                  <a:pt x="997749" y="2217173"/>
                </a:lnTo>
                <a:lnTo>
                  <a:pt x="0" y="2217173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100000"/>
                </a:schemeClr>
              </a:gs>
            </a:gsLst>
            <a:lin ang="363105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" y="0"/>
            <a:ext cx="1688971" cy="3875267"/>
          </a:xfrm>
          <a:custGeom>
            <a:avLst/>
            <a:gdLst>
              <a:gd name="connsiteX0" fmla="*/ 997706 w 1688971"/>
              <a:gd name="connsiteY0" fmla="*/ 3875267 h 3875267"/>
              <a:gd name="connsiteX1" fmla="*/ 0 w 1688971"/>
              <a:gd name="connsiteY1" fmla="*/ 3875267 h 3875267"/>
              <a:gd name="connsiteX2" fmla="*/ 1131125 w 1688971"/>
              <a:gd name="connsiteY2" fmla="*/ 0 h 3875267"/>
              <a:gd name="connsiteX3" fmla="*/ 1688971 w 1688971"/>
              <a:gd name="connsiteY3" fmla="*/ 0 h 3875267"/>
              <a:gd name="connsiteX4" fmla="*/ 1688971 w 1688971"/>
              <a:gd name="connsiteY4" fmla="*/ 1507186 h 3875267"/>
            </a:gdLst>
            <a:ahLst/>
            <a:cxnLst/>
            <a:rect l="l" t="t" r="r" b="b"/>
            <a:pathLst>
              <a:path w="1688971" h="3875267">
                <a:moveTo>
                  <a:pt x="997706" y="3875267"/>
                </a:moveTo>
                <a:lnTo>
                  <a:pt x="0" y="3875267"/>
                </a:lnTo>
                <a:lnTo>
                  <a:pt x="1131125" y="0"/>
                </a:lnTo>
                <a:lnTo>
                  <a:pt x="1688971" y="0"/>
                </a:lnTo>
                <a:lnTo>
                  <a:pt x="1688971" y="1507186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100000"/>
                </a:schemeClr>
              </a:gs>
            </a:gsLst>
            <a:lin ang="363105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1"/>
            </p:custDataLst>
          </p:nvPr>
        </p:nvSpPr>
        <p:spPr>
          <a:xfrm>
            <a:off x="957529" y="3004332"/>
            <a:ext cx="3230151" cy="989866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>
            <p:custDataLst>
              <p:tags r:id="rId2"/>
            </p:custDataLst>
          </p:nvPr>
        </p:nvCxnSpPr>
        <p:spPr>
          <a:xfrm>
            <a:off x="2042574" y="3779685"/>
            <a:ext cx="1259903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4423371" y="3004332"/>
            <a:ext cx="3230151" cy="989866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>
            <p:custDataLst>
              <p:tags r:id="rId4"/>
            </p:custDataLst>
          </p:nvPr>
        </p:nvCxnSpPr>
        <p:spPr>
          <a:xfrm>
            <a:off x="5600387" y="3779685"/>
            <a:ext cx="1259903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8016213" y="3004332"/>
            <a:ext cx="3230151" cy="989866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>
            <p:custDataLst>
              <p:tags r:id="rId6"/>
            </p:custDataLst>
          </p:nvPr>
        </p:nvCxnSpPr>
        <p:spPr>
          <a:xfrm>
            <a:off x="9174442" y="3783810"/>
            <a:ext cx="1259903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>
            <a:off x="1064886" y="3168278"/>
            <a:ext cx="843280" cy="7010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79D2FA">
                        <a:alpha val="100000"/>
                      </a:srgbClr>
                    </a:gs>
                    <a:gs pos="100000">
                      <a:srgbClr val="20B4F6">
                        <a:alpha val="100000"/>
                      </a:srgbClr>
                    </a:gs>
                  </a:gsLst>
                  <a:lin ang="81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8"/>
            </p:custDataLst>
          </p:nvPr>
        </p:nvSpPr>
        <p:spPr>
          <a:xfrm>
            <a:off x="1939099" y="3194239"/>
            <a:ext cx="2030163" cy="675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8000">
                      <a:srgbClr val="5AC8F8">
                        <a:alpha val="100000"/>
                      </a:srgbClr>
                    </a:gs>
                    <a:gs pos="93000">
                      <a:srgbClr val="20B4F6">
                        <a:alpha val="10000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研究背景与问题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9"/>
            </p:custDataLst>
          </p:nvPr>
        </p:nvSpPr>
        <p:spPr>
          <a:xfrm>
            <a:off x="8222153" y="3172403"/>
            <a:ext cx="944880" cy="7010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79D2FA">
                        <a:alpha val="100000"/>
                      </a:srgbClr>
                    </a:gs>
                    <a:gs pos="100000">
                      <a:srgbClr val="20B4F6">
                        <a:alpha val="100000"/>
                      </a:srgbClr>
                    </a:gs>
                  </a:gsLst>
                  <a:lin ang="81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0"/>
            </p:custDataLst>
          </p:nvPr>
        </p:nvSpPr>
        <p:spPr>
          <a:xfrm>
            <a:off x="5392420" y="3141345"/>
            <a:ext cx="2132330" cy="675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700">
                <a:ln w="12700">
                  <a:noFill/>
                </a:ln>
                <a:gradFill>
                  <a:gsLst>
                    <a:gs pos="18000">
                      <a:srgbClr val="5AC8F8">
                        <a:alpha val="100000"/>
                      </a:srgbClr>
                    </a:gs>
                    <a:gs pos="93000">
                      <a:srgbClr val="20B4F6">
                        <a:alpha val="10000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实验验证与结果分析</a:t>
            </a:r>
            <a:endParaRPr kumimoji="1" lang="zh-CN" altLang="en-US" sz="1700"/>
          </a:p>
        </p:txBody>
      </p:sp>
      <p:sp>
        <p:nvSpPr>
          <p:cNvPr id="19" name="标题 1"/>
          <p:cNvSpPr txBox="1"/>
          <p:nvPr>
            <p:custDataLst>
              <p:tags r:id="rId11"/>
            </p:custDataLst>
          </p:nvPr>
        </p:nvSpPr>
        <p:spPr>
          <a:xfrm>
            <a:off x="9171558" y="3112074"/>
            <a:ext cx="1978913" cy="675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8000">
                      <a:srgbClr val="5AC8F8">
                        <a:alpha val="100000"/>
                      </a:srgbClr>
                    </a:gs>
                    <a:gs pos="93000">
                      <a:srgbClr val="20B4F6">
                        <a:alpha val="10000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总结与展望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2"/>
            </p:custDataLst>
          </p:nvPr>
        </p:nvSpPr>
        <p:spPr>
          <a:xfrm>
            <a:off x="4595486" y="3079378"/>
            <a:ext cx="944880" cy="7010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79D2FA">
                        <a:alpha val="100000"/>
                      </a:srgbClr>
                    </a:gs>
                    <a:gs pos="100000">
                      <a:srgbClr val="20B4F6">
                        <a:alpha val="100000"/>
                      </a:srgbClr>
                    </a:gs>
                  </a:gsLst>
                  <a:lin ang="81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43680" y="3826621"/>
            <a:ext cx="6463176" cy="189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研究背景与问题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20000">
            <a:off x="3205483" y="2559062"/>
            <a:ext cx="579870" cy="579870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194732">
            <a:off x="3208723" y="2559061"/>
            <a:ext cx="579870" cy="579870"/>
          </a:xfrm>
          <a:prstGeom prst="arc">
            <a:avLst>
              <a:gd name="adj1" fmla="val 18214040"/>
              <a:gd name="adj2" fmla="val 20625439"/>
            </a:avLst>
          </a:prstGeom>
          <a:noFill/>
          <a:ln w="762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040000">
            <a:off x="3208723" y="2559062"/>
            <a:ext cx="579870" cy="579870"/>
          </a:xfrm>
          <a:prstGeom prst="arc">
            <a:avLst>
              <a:gd name="adj1" fmla="val 21014139"/>
              <a:gd name="adj2" fmla="val 4469666"/>
            </a:avLst>
          </a:prstGeom>
          <a:noFill/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544951">
            <a:off x="3422488" y="2697835"/>
            <a:ext cx="172239" cy="253208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62128" y="3102864"/>
            <a:ext cx="1267396" cy="519176"/>
          </a:xfrm>
          <a:custGeom>
            <a:avLst/>
            <a:gdLst>
              <a:gd name="connsiteX0" fmla="*/ 77831 w 1267396"/>
              <a:gd name="connsiteY0" fmla="*/ 6096 h 519176"/>
              <a:gd name="connsiteX1" fmla="*/ 1100934 w 1267396"/>
              <a:gd name="connsiteY1" fmla="*/ 0 h 519176"/>
              <a:gd name="connsiteX2" fmla="*/ 1267396 w 1267396"/>
              <a:gd name="connsiteY2" fmla="*/ 239614 h 519176"/>
              <a:gd name="connsiteX3" fmla="*/ 1267396 w 1267396"/>
              <a:gd name="connsiteY3" fmla="*/ 519176 h 519176"/>
              <a:gd name="connsiteX4" fmla="*/ 1211516 w 1267396"/>
              <a:gd name="connsiteY4" fmla="*/ 519176 h 519176"/>
              <a:gd name="connsiteX5" fmla="*/ 1211516 w 1267396"/>
              <a:gd name="connsiteY5" fmla="*/ 297350 h 519176"/>
              <a:gd name="connsiteX6" fmla="*/ 971062 w 1267396"/>
              <a:gd name="connsiteY6" fmla="*/ 56896 h 519176"/>
              <a:gd name="connsiteX7" fmla="*/ 292033 w 1267396"/>
              <a:gd name="connsiteY7" fmla="*/ 56896 h 519176"/>
              <a:gd name="connsiteX8" fmla="*/ 0 w 1267396"/>
              <a:gd name="connsiteY8" fmla="*/ 56896 h 519176"/>
              <a:gd name="connsiteX9" fmla="*/ 17363 w 1267396"/>
              <a:gd name="connsiteY9" fmla="*/ 31143 h 519176"/>
              <a:gd name="connsiteX10" fmla="*/ 77831 w 1267396"/>
              <a:gd name="connsiteY10" fmla="*/ 6096 h 519176"/>
            </a:gdLst>
            <a:ahLst/>
            <a:cxnLst/>
            <a:rect l="l" t="t" r="r" b="b"/>
            <a:pathLst>
              <a:path w="1267396" h="519176">
                <a:moveTo>
                  <a:pt x="77831" y="6096"/>
                </a:moveTo>
                <a:lnTo>
                  <a:pt x="1100934" y="0"/>
                </a:lnTo>
                <a:lnTo>
                  <a:pt x="1267396" y="239614"/>
                </a:lnTo>
                <a:lnTo>
                  <a:pt x="1267396" y="519176"/>
                </a:lnTo>
                <a:lnTo>
                  <a:pt x="1211516" y="519176"/>
                </a:lnTo>
                <a:lnTo>
                  <a:pt x="1211516" y="297350"/>
                </a:lnTo>
                <a:lnTo>
                  <a:pt x="971062" y="56896"/>
                </a:lnTo>
                <a:lnTo>
                  <a:pt x="292033" y="56896"/>
                </a:lnTo>
                <a:lnTo>
                  <a:pt x="0" y="56896"/>
                </a:lnTo>
                <a:lnTo>
                  <a:pt x="17363" y="31143"/>
                </a:lnTo>
                <a:cubicBezTo>
                  <a:pt x="32838" y="15668"/>
                  <a:pt x="54217" y="6096"/>
                  <a:pt x="77831" y="609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154819" y="3138932"/>
            <a:ext cx="1945640" cy="528320"/>
          </a:xfrm>
          <a:custGeom>
            <a:avLst/>
            <a:gdLst>
              <a:gd name="connsiteX0" fmla="*/ 88055 w 1945640"/>
              <a:gd name="connsiteY0" fmla="*/ 0 h 528320"/>
              <a:gd name="connsiteX1" fmla="*/ 141846 w 1945640"/>
              <a:gd name="connsiteY1" fmla="*/ 0 h 528320"/>
              <a:gd name="connsiteX2" fmla="*/ 588886 w 1945640"/>
              <a:gd name="connsiteY2" fmla="*/ 447040 h 528320"/>
              <a:gd name="connsiteX3" fmla="*/ 1864360 w 1945640"/>
              <a:gd name="connsiteY3" fmla="*/ 447040 h 528320"/>
              <a:gd name="connsiteX4" fmla="*/ 1945640 w 1945640"/>
              <a:gd name="connsiteY4" fmla="*/ 528320 h 528320"/>
              <a:gd name="connsiteX5" fmla="*/ 670166 w 1945640"/>
              <a:gd name="connsiteY5" fmla="*/ 528320 h 528320"/>
              <a:gd name="connsiteX6" fmla="*/ 0 w 1945640"/>
              <a:gd name="connsiteY6" fmla="*/ 528320 h 528320"/>
              <a:gd name="connsiteX7" fmla="*/ 0 w 1945640"/>
              <a:gd name="connsiteY7" fmla="*/ 88055 h 528320"/>
              <a:gd name="connsiteX8" fmla="*/ 88055 w 1945640"/>
              <a:gd name="connsiteY8" fmla="*/ 0 h 528320"/>
            </a:gdLst>
            <a:ahLst/>
            <a:cxnLst/>
            <a:rect l="l" t="t" r="r" b="b"/>
            <a:pathLst>
              <a:path w="1945640" h="528320">
                <a:moveTo>
                  <a:pt x="88055" y="0"/>
                </a:moveTo>
                <a:lnTo>
                  <a:pt x="141846" y="0"/>
                </a:lnTo>
                <a:lnTo>
                  <a:pt x="588886" y="447040"/>
                </a:lnTo>
                <a:lnTo>
                  <a:pt x="1864360" y="447040"/>
                </a:lnTo>
                <a:lnTo>
                  <a:pt x="1945640" y="528320"/>
                </a:lnTo>
                <a:lnTo>
                  <a:pt x="670166" y="528320"/>
                </a:lnTo>
                <a:lnTo>
                  <a:pt x="0" y="528320"/>
                </a:lnTo>
                <a:lnTo>
                  <a:pt x="0" y="88055"/>
                </a:lnTo>
                <a:cubicBezTo>
                  <a:pt x="0" y="39424"/>
                  <a:pt x="39424" y="0"/>
                  <a:pt x="8805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21360" y="3138932"/>
            <a:ext cx="2300046" cy="554228"/>
          </a:xfrm>
          <a:custGeom>
            <a:avLst/>
            <a:gdLst>
              <a:gd name="connsiteX0" fmla="*/ 3893790 w 4134244"/>
              <a:gd name="connsiteY0" fmla="*/ 0 h 528320"/>
              <a:gd name="connsiteX1" fmla="*/ 3214761 w 4134244"/>
              <a:gd name="connsiteY1" fmla="*/ 0 h 528320"/>
              <a:gd name="connsiteX2" fmla="*/ 3021300 w 4134244"/>
              <a:gd name="connsiteY2" fmla="*/ 0 h 528320"/>
              <a:gd name="connsiteX3" fmla="*/ 2342271 w 4134244"/>
              <a:gd name="connsiteY3" fmla="*/ 0 h 528320"/>
              <a:gd name="connsiteX4" fmla="*/ 872490 w 4134244"/>
              <a:gd name="connsiteY4" fmla="*/ 0 h 528320"/>
              <a:gd name="connsiteX5" fmla="*/ 0 w 4134244"/>
              <a:gd name="connsiteY5" fmla="*/ 0 h 528320"/>
              <a:gd name="connsiteX6" fmla="*/ 447040 w 4134244"/>
              <a:gd name="connsiteY6" fmla="*/ 447040 h 528320"/>
              <a:gd name="connsiteX7" fmla="*/ 1319530 w 4134244"/>
              <a:gd name="connsiteY7" fmla="*/ 447040 h 528320"/>
              <a:gd name="connsiteX8" fmla="*/ 1722514 w 4134244"/>
              <a:gd name="connsiteY8" fmla="*/ 447040 h 528320"/>
              <a:gd name="connsiteX9" fmla="*/ 1803794 w 4134244"/>
              <a:gd name="connsiteY9" fmla="*/ 528320 h 528320"/>
              <a:gd name="connsiteX10" fmla="*/ 2287359 w 4134244"/>
              <a:gd name="connsiteY10" fmla="*/ 528320 h 528320"/>
              <a:gd name="connsiteX11" fmla="*/ 2676284 w 4134244"/>
              <a:gd name="connsiteY11" fmla="*/ 528320 h 528320"/>
              <a:gd name="connsiteX12" fmla="*/ 3159849 w 4134244"/>
              <a:gd name="connsiteY12" fmla="*/ 528320 h 528320"/>
              <a:gd name="connsiteX13" fmla="*/ 3261754 w 4134244"/>
              <a:gd name="connsiteY13" fmla="*/ 528320 h 528320"/>
              <a:gd name="connsiteX14" fmla="*/ 4134244 w 4134244"/>
              <a:gd name="connsiteY14" fmla="*/ 528320 h 528320"/>
              <a:gd name="connsiteX15" fmla="*/ 4134244 w 4134244"/>
              <a:gd name="connsiteY15" fmla="*/ 240454 h 528320"/>
            </a:gdLst>
            <a:ahLst/>
            <a:cxnLst/>
            <a:rect l="l" t="t" r="r" b="b"/>
            <a:pathLst>
              <a:path w="4134244" h="528320">
                <a:moveTo>
                  <a:pt x="3893790" y="0"/>
                </a:moveTo>
                <a:lnTo>
                  <a:pt x="3214761" y="0"/>
                </a:lnTo>
                <a:lnTo>
                  <a:pt x="3021300" y="0"/>
                </a:lnTo>
                <a:lnTo>
                  <a:pt x="2342271" y="0"/>
                </a:lnTo>
                <a:lnTo>
                  <a:pt x="872490" y="0"/>
                </a:lnTo>
                <a:lnTo>
                  <a:pt x="0" y="0"/>
                </a:lnTo>
                <a:lnTo>
                  <a:pt x="447040" y="447040"/>
                </a:lnTo>
                <a:lnTo>
                  <a:pt x="1319530" y="447040"/>
                </a:lnTo>
                <a:lnTo>
                  <a:pt x="1722514" y="447040"/>
                </a:lnTo>
                <a:lnTo>
                  <a:pt x="1803794" y="528320"/>
                </a:lnTo>
                <a:lnTo>
                  <a:pt x="2287359" y="528320"/>
                </a:lnTo>
                <a:lnTo>
                  <a:pt x="2676284" y="528320"/>
                </a:lnTo>
                <a:lnTo>
                  <a:pt x="3159849" y="528320"/>
                </a:lnTo>
                <a:lnTo>
                  <a:pt x="3261754" y="528320"/>
                </a:lnTo>
                <a:lnTo>
                  <a:pt x="4134244" y="528320"/>
                </a:lnTo>
                <a:lnTo>
                  <a:pt x="4134244" y="240454"/>
                </a:lnTo>
                <a:close/>
              </a:path>
            </a:pathLst>
          </a:custGeom>
          <a:solidFill>
            <a:schemeClr val="tx1"/>
          </a:solidFill>
          <a:ln w="12700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900000">
            <a:off x="2829687" y="3406878"/>
            <a:ext cx="283583" cy="237023"/>
          </a:xfrm>
          <a:custGeom>
            <a:avLst/>
            <a:gdLst>
              <a:gd name="connsiteX0" fmla="*/ 330926 w 356381"/>
              <a:gd name="connsiteY0" fmla="*/ 94223 h 297869"/>
              <a:gd name="connsiteX1" fmla="*/ 356381 w 356381"/>
              <a:gd name="connsiteY1" fmla="*/ 119678 h 297869"/>
              <a:gd name="connsiteX2" fmla="*/ 203646 w 356381"/>
              <a:gd name="connsiteY2" fmla="*/ 272414 h 297869"/>
              <a:gd name="connsiteX3" fmla="*/ 178191 w 356381"/>
              <a:gd name="connsiteY3" fmla="*/ 297869 h 297869"/>
              <a:gd name="connsiteX4" fmla="*/ 152735 w 356381"/>
              <a:gd name="connsiteY4" fmla="*/ 272414 h 297869"/>
              <a:gd name="connsiteX5" fmla="*/ 0 w 356381"/>
              <a:gd name="connsiteY5" fmla="*/ 119678 h 297869"/>
              <a:gd name="connsiteX6" fmla="*/ 25456 w 356381"/>
              <a:gd name="connsiteY6" fmla="*/ 94223 h 297869"/>
              <a:gd name="connsiteX7" fmla="*/ 162920 w 356381"/>
              <a:gd name="connsiteY7" fmla="*/ 231687 h 297869"/>
              <a:gd name="connsiteX8" fmla="*/ 162920 w 356381"/>
              <a:gd name="connsiteY8" fmla="*/ 0 h 297869"/>
              <a:gd name="connsiteX9" fmla="*/ 198920 w 356381"/>
              <a:gd name="connsiteY9" fmla="*/ 0 h 297869"/>
              <a:gd name="connsiteX10" fmla="*/ 198920 w 356381"/>
              <a:gd name="connsiteY10" fmla="*/ 226228 h 297869"/>
            </a:gdLst>
            <a:ahLst/>
            <a:cxnLst/>
            <a:rect l="l" t="t" r="r" b="b"/>
            <a:pathLst>
              <a:path w="356381" h="297869">
                <a:moveTo>
                  <a:pt x="330926" y="94223"/>
                </a:moveTo>
                <a:lnTo>
                  <a:pt x="356381" y="119678"/>
                </a:lnTo>
                <a:lnTo>
                  <a:pt x="203646" y="272414"/>
                </a:lnTo>
                <a:lnTo>
                  <a:pt x="178191" y="297869"/>
                </a:lnTo>
                <a:lnTo>
                  <a:pt x="152735" y="272414"/>
                </a:lnTo>
                <a:lnTo>
                  <a:pt x="0" y="119678"/>
                </a:lnTo>
                <a:lnTo>
                  <a:pt x="25456" y="94223"/>
                </a:lnTo>
                <a:lnTo>
                  <a:pt x="162920" y="231687"/>
                </a:lnTo>
                <a:lnTo>
                  <a:pt x="162920" y="0"/>
                </a:lnTo>
                <a:lnTo>
                  <a:pt x="198920" y="0"/>
                </a:lnTo>
                <a:lnTo>
                  <a:pt x="198920" y="22622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6767" y="3242307"/>
            <a:ext cx="1081489" cy="379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2151888" y="3115834"/>
            <a:ext cx="195072" cy="627888"/>
          </a:xfrm>
          <a:custGeom>
            <a:avLst/>
            <a:gdLst>
              <a:gd name="connsiteX0" fmla="*/ 0 w 195072"/>
              <a:gd name="connsiteY0" fmla="*/ 152400 h 627888"/>
              <a:gd name="connsiteX1" fmla="*/ 97536 w 195072"/>
              <a:gd name="connsiteY1" fmla="*/ 0 h 627888"/>
              <a:gd name="connsiteX2" fmla="*/ 195072 w 195072"/>
              <a:gd name="connsiteY2" fmla="*/ 152400 h 627888"/>
              <a:gd name="connsiteX3" fmla="*/ 0 w 195072"/>
              <a:gd name="connsiteY3" fmla="*/ 390144 h 627888"/>
              <a:gd name="connsiteX4" fmla="*/ 97536 w 195072"/>
              <a:gd name="connsiteY4" fmla="*/ 237744 h 627888"/>
              <a:gd name="connsiteX5" fmla="*/ 195072 w 195072"/>
              <a:gd name="connsiteY5" fmla="*/ 390144 h 627888"/>
              <a:gd name="connsiteX6" fmla="*/ 0 w 195072"/>
              <a:gd name="connsiteY6" fmla="*/ 627888 h 627888"/>
              <a:gd name="connsiteX7" fmla="*/ 97536 w 195072"/>
              <a:gd name="connsiteY7" fmla="*/ 475488 h 627888"/>
              <a:gd name="connsiteX8" fmla="*/ 195072 w 195072"/>
              <a:gd name="connsiteY8" fmla="*/ 627888 h 627888"/>
            </a:gdLst>
            <a:ahLst/>
            <a:cxnLst/>
            <a:rect l="l" t="t" r="r" b="b"/>
            <a:pathLst>
              <a:path w="195072" h="627888">
                <a:moveTo>
                  <a:pt x="0" y="152400"/>
                </a:moveTo>
                <a:lnTo>
                  <a:pt x="97536" y="0"/>
                </a:lnTo>
                <a:lnTo>
                  <a:pt x="195072" y="152400"/>
                </a:lnTo>
                <a:close/>
                <a:moveTo>
                  <a:pt x="0" y="390144"/>
                </a:moveTo>
                <a:lnTo>
                  <a:pt x="97536" y="237744"/>
                </a:lnTo>
                <a:lnTo>
                  <a:pt x="195072" y="390144"/>
                </a:lnTo>
                <a:close/>
                <a:moveTo>
                  <a:pt x="0" y="627888"/>
                </a:moveTo>
                <a:lnTo>
                  <a:pt x="97536" y="475488"/>
                </a:lnTo>
                <a:lnTo>
                  <a:pt x="195072" y="62788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833128" y="6036340"/>
            <a:ext cx="56641" cy="56641"/>
            <a:chOff x="2833128" y="6036340"/>
            <a:chExt cx="56641" cy="56641"/>
          </a:xfrm>
        </p:grpSpPr>
        <p:cxnSp>
          <p:nvCxnSpPr>
            <p:cNvPr id="15" name="标题 1"/>
            <p:cNvCxnSpPr/>
            <p:nvPr/>
          </p:nvCxnSpPr>
          <p:spPr>
            <a:xfrm>
              <a:off x="2833128" y="6036340"/>
              <a:ext cx="56641" cy="56641"/>
            </a:xfrm>
            <a:prstGeom prst="line">
              <a:avLst/>
            </a:prstGeom>
            <a:noFill/>
            <a:ln w="22225" cap="sq">
              <a:solidFill>
                <a:schemeClr val="bg1">
                  <a:alpha val="36000"/>
                </a:schemeClr>
              </a:solidFill>
              <a:prstDash val="solid"/>
              <a:miter/>
            </a:ln>
          </p:spPr>
        </p:cxnSp>
      </p:grpSp>
      <p:sp>
        <p:nvSpPr>
          <p:cNvPr id="16" name="标题 1"/>
          <p:cNvSpPr txBox="1"/>
          <p:nvPr/>
        </p:nvSpPr>
        <p:spPr>
          <a:xfrm>
            <a:off x="567480" y="1011981"/>
            <a:ext cx="2644684" cy="272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1000">
                      <a:srgbClr val="20B4F6">
                        <a:alpha val="100000"/>
                      </a:srgbClr>
                    </a:gs>
                    <a:gs pos="80000">
                      <a:srgbClr val="20B4F6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996260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447293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794961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098373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575049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8051725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233606" y="1942694"/>
            <a:ext cx="2774265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智能体隐私保护需求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242031" y="3062126"/>
            <a:ext cx="2740440" cy="25065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在多智能体系统中，各智能体的初始状态往往包含敏感信息，需要严格保护其隐私。
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724452" y="1942694"/>
            <a:ext cx="2774266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差分隐私与平均共识的矛盾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720178" y="30748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差分隐私要求在数据发布或计算过程中添加噪声以保护隐私，但传统方法难以实现</a:t>
            </a:r>
            <a:r>
              <a:rPr kumimoji="1" lang="zh-CN" altLang="en-US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sz="180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185282" y="1942694"/>
            <a:ext cx="2773111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研究核心问题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219109" y="30748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如何在保护智能体初始状态隐私的前提下实现差分隐私保护，同时保证智能体状态收敛到初始值的精确平值。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多智能体系统中的隐私挑战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43680" y="694481"/>
            <a:ext cx="2644684" cy="272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1000">
                      <a:srgbClr val="20B4F6">
                        <a:alpha val="100000"/>
                      </a:srgbClr>
                    </a:gs>
                    <a:gs pos="80000">
                      <a:srgbClr val="20B4F6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3680" y="3826621"/>
            <a:ext cx="6463176" cy="189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实验验证与结果分析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20000">
            <a:off x="3205483" y="2559062"/>
            <a:ext cx="579870" cy="579870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194732">
            <a:off x="3208723" y="2559061"/>
            <a:ext cx="579870" cy="579870"/>
          </a:xfrm>
          <a:prstGeom prst="arc">
            <a:avLst>
              <a:gd name="adj1" fmla="val 18214040"/>
              <a:gd name="adj2" fmla="val 20625439"/>
            </a:avLst>
          </a:prstGeom>
          <a:noFill/>
          <a:ln w="762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040000">
            <a:off x="3208723" y="2559062"/>
            <a:ext cx="579870" cy="579870"/>
          </a:xfrm>
          <a:prstGeom prst="arc">
            <a:avLst>
              <a:gd name="adj1" fmla="val 21014139"/>
              <a:gd name="adj2" fmla="val 4469666"/>
            </a:avLst>
          </a:prstGeom>
          <a:noFill/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544951">
            <a:off x="3422488" y="2697835"/>
            <a:ext cx="172239" cy="253208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662128" y="3102864"/>
            <a:ext cx="1267396" cy="519176"/>
          </a:xfrm>
          <a:custGeom>
            <a:avLst/>
            <a:gdLst>
              <a:gd name="connsiteX0" fmla="*/ 77831 w 1267396"/>
              <a:gd name="connsiteY0" fmla="*/ 6096 h 519176"/>
              <a:gd name="connsiteX1" fmla="*/ 1100934 w 1267396"/>
              <a:gd name="connsiteY1" fmla="*/ 0 h 519176"/>
              <a:gd name="connsiteX2" fmla="*/ 1267396 w 1267396"/>
              <a:gd name="connsiteY2" fmla="*/ 239614 h 519176"/>
              <a:gd name="connsiteX3" fmla="*/ 1267396 w 1267396"/>
              <a:gd name="connsiteY3" fmla="*/ 519176 h 519176"/>
              <a:gd name="connsiteX4" fmla="*/ 1211516 w 1267396"/>
              <a:gd name="connsiteY4" fmla="*/ 519176 h 519176"/>
              <a:gd name="connsiteX5" fmla="*/ 1211516 w 1267396"/>
              <a:gd name="connsiteY5" fmla="*/ 297350 h 519176"/>
              <a:gd name="connsiteX6" fmla="*/ 971062 w 1267396"/>
              <a:gd name="connsiteY6" fmla="*/ 56896 h 519176"/>
              <a:gd name="connsiteX7" fmla="*/ 292033 w 1267396"/>
              <a:gd name="connsiteY7" fmla="*/ 56896 h 519176"/>
              <a:gd name="connsiteX8" fmla="*/ 0 w 1267396"/>
              <a:gd name="connsiteY8" fmla="*/ 56896 h 519176"/>
              <a:gd name="connsiteX9" fmla="*/ 17363 w 1267396"/>
              <a:gd name="connsiteY9" fmla="*/ 31143 h 519176"/>
              <a:gd name="connsiteX10" fmla="*/ 77831 w 1267396"/>
              <a:gd name="connsiteY10" fmla="*/ 6096 h 519176"/>
            </a:gdLst>
            <a:ahLst/>
            <a:cxnLst/>
            <a:rect l="l" t="t" r="r" b="b"/>
            <a:pathLst>
              <a:path w="1267396" h="519176">
                <a:moveTo>
                  <a:pt x="77831" y="6096"/>
                </a:moveTo>
                <a:lnTo>
                  <a:pt x="1100934" y="0"/>
                </a:lnTo>
                <a:lnTo>
                  <a:pt x="1267396" y="239614"/>
                </a:lnTo>
                <a:lnTo>
                  <a:pt x="1267396" y="519176"/>
                </a:lnTo>
                <a:lnTo>
                  <a:pt x="1211516" y="519176"/>
                </a:lnTo>
                <a:lnTo>
                  <a:pt x="1211516" y="297350"/>
                </a:lnTo>
                <a:lnTo>
                  <a:pt x="971062" y="56896"/>
                </a:lnTo>
                <a:lnTo>
                  <a:pt x="292033" y="56896"/>
                </a:lnTo>
                <a:lnTo>
                  <a:pt x="0" y="56896"/>
                </a:lnTo>
                <a:lnTo>
                  <a:pt x="17363" y="31143"/>
                </a:lnTo>
                <a:cubicBezTo>
                  <a:pt x="32838" y="15668"/>
                  <a:pt x="54217" y="6096"/>
                  <a:pt x="77831" y="609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154819" y="3138932"/>
            <a:ext cx="1945640" cy="528320"/>
          </a:xfrm>
          <a:custGeom>
            <a:avLst/>
            <a:gdLst>
              <a:gd name="connsiteX0" fmla="*/ 88055 w 1945640"/>
              <a:gd name="connsiteY0" fmla="*/ 0 h 528320"/>
              <a:gd name="connsiteX1" fmla="*/ 141846 w 1945640"/>
              <a:gd name="connsiteY1" fmla="*/ 0 h 528320"/>
              <a:gd name="connsiteX2" fmla="*/ 588886 w 1945640"/>
              <a:gd name="connsiteY2" fmla="*/ 447040 h 528320"/>
              <a:gd name="connsiteX3" fmla="*/ 1864360 w 1945640"/>
              <a:gd name="connsiteY3" fmla="*/ 447040 h 528320"/>
              <a:gd name="connsiteX4" fmla="*/ 1945640 w 1945640"/>
              <a:gd name="connsiteY4" fmla="*/ 528320 h 528320"/>
              <a:gd name="connsiteX5" fmla="*/ 670166 w 1945640"/>
              <a:gd name="connsiteY5" fmla="*/ 528320 h 528320"/>
              <a:gd name="connsiteX6" fmla="*/ 0 w 1945640"/>
              <a:gd name="connsiteY6" fmla="*/ 528320 h 528320"/>
              <a:gd name="connsiteX7" fmla="*/ 0 w 1945640"/>
              <a:gd name="connsiteY7" fmla="*/ 88055 h 528320"/>
              <a:gd name="connsiteX8" fmla="*/ 88055 w 1945640"/>
              <a:gd name="connsiteY8" fmla="*/ 0 h 528320"/>
            </a:gdLst>
            <a:ahLst/>
            <a:cxnLst/>
            <a:rect l="l" t="t" r="r" b="b"/>
            <a:pathLst>
              <a:path w="1945640" h="528320">
                <a:moveTo>
                  <a:pt x="88055" y="0"/>
                </a:moveTo>
                <a:lnTo>
                  <a:pt x="141846" y="0"/>
                </a:lnTo>
                <a:lnTo>
                  <a:pt x="588886" y="447040"/>
                </a:lnTo>
                <a:lnTo>
                  <a:pt x="1864360" y="447040"/>
                </a:lnTo>
                <a:lnTo>
                  <a:pt x="1945640" y="528320"/>
                </a:lnTo>
                <a:lnTo>
                  <a:pt x="670166" y="528320"/>
                </a:lnTo>
                <a:lnTo>
                  <a:pt x="0" y="528320"/>
                </a:lnTo>
                <a:lnTo>
                  <a:pt x="0" y="88055"/>
                </a:lnTo>
                <a:cubicBezTo>
                  <a:pt x="0" y="39424"/>
                  <a:pt x="39424" y="0"/>
                  <a:pt x="8805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21360" y="3138932"/>
            <a:ext cx="2300046" cy="554228"/>
          </a:xfrm>
          <a:custGeom>
            <a:avLst/>
            <a:gdLst>
              <a:gd name="connsiteX0" fmla="*/ 3893790 w 4134244"/>
              <a:gd name="connsiteY0" fmla="*/ 0 h 528320"/>
              <a:gd name="connsiteX1" fmla="*/ 3214761 w 4134244"/>
              <a:gd name="connsiteY1" fmla="*/ 0 h 528320"/>
              <a:gd name="connsiteX2" fmla="*/ 3021300 w 4134244"/>
              <a:gd name="connsiteY2" fmla="*/ 0 h 528320"/>
              <a:gd name="connsiteX3" fmla="*/ 2342271 w 4134244"/>
              <a:gd name="connsiteY3" fmla="*/ 0 h 528320"/>
              <a:gd name="connsiteX4" fmla="*/ 872490 w 4134244"/>
              <a:gd name="connsiteY4" fmla="*/ 0 h 528320"/>
              <a:gd name="connsiteX5" fmla="*/ 0 w 4134244"/>
              <a:gd name="connsiteY5" fmla="*/ 0 h 528320"/>
              <a:gd name="connsiteX6" fmla="*/ 447040 w 4134244"/>
              <a:gd name="connsiteY6" fmla="*/ 447040 h 528320"/>
              <a:gd name="connsiteX7" fmla="*/ 1319530 w 4134244"/>
              <a:gd name="connsiteY7" fmla="*/ 447040 h 528320"/>
              <a:gd name="connsiteX8" fmla="*/ 1722514 w 4134244"/>
              <a:gd name="connsiteY8" fmla="*/ 447040 h 528320"/>
              <a:gd name="connsiteX9" fmla="*/ 1803794 w 4134244"/>
              <a:gd name="connsiteY9" fmla="*/ 528320 h 528320"/>
              <a:gd name="connsiteX10" fmla="*/ 2287359 w 4134244"/>
              <a:gd name="connsiteY10" fmla="*/ 528320 h 528320"/>
              <a:gd name="connsiteX11" fmla="*/ 2676284 w 4134244"/>
              <a:gd name="connsiteY11" fmla="*/ 528320 h 528320"/>
              <a:gd name="connsiteX12" fmla="*/ 3159849 w 4134244"/>
              <a:gd name="connsiteY12" fmla="*/ 528320 h 528320"/>
              <a:gd name="connsiteX13" fmla="*/ 3261754 w 4134244"/>
              <a:gd name="connsiteY13" fmla="*/ 528320 h 528320"/>
              <a:gd name="connsiteX14" fmla="*/ 4134244 w 4134244"/>
              <a:gd name="connsiteY14" fmla="*/ 528320 h 528320"/>
              <a:gd name="connsiteX15" fmla="*/ 4134244 w 4134244"/>
              <a:gd name="connsiteY15" fmla="*/ 240454 h 528320"/>
            </a:gdLst>
            <a:ahLst/>
            <a:cxnLst/>
            <a:rect l="l" t="t" r="r" b="b"/>
            <a:pathLst>
              <a:path w="4134244" h="528320">
                <a:moveTo>
                  <a:pt x="3893790" y="0"/>
                </a:moveTo>
                <a:lnTo>
                  <a:pt x="3214761" y="0"/>
                </a:lnTo>
                <a:lnTo>
                  <a:pt x="3021300" y="0"/>
                </a:lnTo>
                <a:lnTo>
                  <a:pt x="2342271" y="0"/>
                </a:lnTo>
                <a:lnTo>
                  <a:pt x="872490" y="0"/>
                </a:lnTo>
                <a:lnTo>
                  <a:pt x="0" y="0"/>
                </a:lnTo>
                <a:lnTo>
                  <a:pt x="447040" y="447040"/>
                </a:lnTo>
                <a:lnTo>
                  <a:pt x="1319530" y="447040"/>
                </a:lnTo>
                <a:lnTo>
                  <a:pt x="1722514" y="447040"/>
                </a:lnTo>
                <a:lnTo>
                  <a:pt x="1803794" y="528320"/>
                </a:lnTo>
                <a:lnTo>
                  <a:pt x="2287359" y="528320"/>
                </a:lnTo>
                <a:lnTo>
                  <a:pt x="2676284" y="528320"/>
                </a:lnTo>
                <a:lnTo>
                  <a:pt x="3159849" y="528320"/>
                </a:lnTo>
                <a:lnTo>
                  <a:pt x="3261754" y="528320"/>
                </a:lnTo>
                <a:lnTo>
                  <a:pt x="4134244" y="528320"/>
                </a:lnTo>
                <a:lnTo>
                  <a:pt x="4134244" y="240454"/>
                </a:lnTo>
                <a:close/>
              </a:path>
            </a:pathLst>
          </a:custGeom>
          <a:solidFill>
            <a:schemeClr val="tx1"/>
          </a:solidFill>
          <a:ln w="12700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900000">
            <a:off x="2829687" y="3406878"/>
            <a:ext cx="283583" cy="237023"/>
          </a:xfrm>
          <a:custGeom>
            <a:avLst/>
            <a:gdLst>
              <a:gd name="connsiteX0" fmla="*/ 330926 w 356381"/>
              <a:gd name="connsiteY0" fmla="*/ 94223 h 297869"/>
              <a:gd name="connsiteX1" fmla="*/ 356381 w 356381"/>
              <a:gd name="connsiteY1" fmla="*/ 119678 h 297869"/>
              <a:gd name="connsiteX2" fmla="*/ 203646 w 356381"/>
              <a:gd name="connsiteY2" fmla="*/ 272414 h 297869"/>
              <a:gd name="connsiteX3" fmla="*/ 178191 w 356381"/>
              <a:gd name="connsiteY3" fmla="*/ 297869 h 297869"/>
              <a:gd name="connsiteX4" fmla="*/ 152735 w 356381"/>
              <a:gd name="connsiteY4" fmla="*/ 272414 h 297869"/>
              <a:gd name="connsiteX5" fmla="*/ 0 w 356381"/>
              <a:gd name="connsiteY5" fmla="*/ 119678 h 297869"/>
              <a:gd name="connsiteX6" fmla="*/ 25456 w 356381"/>
              <a:gd name="connsiteY6" fmla="*/ 94223 h 297869"/>
              <a:gd name="connsiteX7" fmla="*/ 162920 w 356381"/>
              <a:gd name="connsiteY7" fmla="*/ 231687 h 297869"/>
              <a:gd name="connsiteX8" fmla="*/ 162920 w 356381"/>
              <a:gd name="connsiteY8" fmla="*/ 0 h 297869"/>
              <a:gd name="connsiteX9" fmla="*/ 198920 w 356381"/>
              <a:gd name="connsiteY9" fmla="*/ 0 h 297869"/>
              <a:gd name="connsiteX10" fmla="*/ 198920 w 356381"/>
              <a:gd name="connsiteY10" fmla="*/ 226228 h 297869"/>
            </a:gdLst>
            <a:ahLst/>
            <a:cxnLst/>
            <a:rect l="l" t="t" r="r" b="b"/>
            <a:pathLst>
              <a:path w="356381" h="297869">
                <a:moveTo>
                  <a:pt x="330926" y="94223"/>
                </a:moveTo>
                <a:lnTo>
                  <a:pt x="356381" y="119678"/>
                </a:lnTo>
                <a:lnTo>
                  <a:pt x="203646" y="272414"/>
                </a:lnTo>
                <a:lnTo>
                  <a:pt x="178191" y="297869"/>
                </a:lnTo>
                <a:lnTo>
                  <a:pt x="152735" y="272414"/>
                </a:lnTo>
                <a:lnTo>
                  <a:pt x="0" y="119678"/>
                </a:lnTo>
                <a:lnTo>
                  <a:pt x="25456" y="94223"/>
                </a:lnTo>
                <a:lnTo>
                  <a:pt x="162920" y="231687"/>
                </a:lnTo>
                <a:lnTo>
                  <a:pt x="162920" y="0"/>
                </a:lnTo>
                <a:lnTo>
                  <a:pt x="198920" y="0"/>
                </a:lnTo>
                <a:lnTo>
                  <a:pt x="198920" y="22622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6767" y="3242307"/>
            <a:ext cx="1081489" cy="379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2151888" y="3115834"/>
            <a:ext cx="195072" cy="627888"/>
          </a:xfrm>
          <a:custGeom>
            <a:avLst/>
            <a:gdLst>
              <a:gd name="connsiteX0" fmla="*/ 0 w 195072"/>
              <a:gd name="connsiteY0" fmla="*/ 152400 h 627888"/>
              <a:gd name="connsiteX1" fmla="*/ 97536 w 195072"/>
              <a:gd name="connsiteY1" fmla="*/ 0 h 627888"/>
              <a:gd name="connsiteX2" fmla="*/ 195072 w 195072"/>
              <a:gd name="connsiteY2" fmla="*/ 152400 h 627888"/>
              <a:gd name="connsiteX3" fmla="*/ 0 w 195072"/>
              <a:gd name="connsiteY3" fmla="*/ 390144 h 627888"/>
              <a:gd name="connsiteX4" fmla="*/ 97536 w 195072"/>
              <a:gd name="connsiteY4" fmla="*/ 237744 h 627888"/>
              <a:gd name="connsiteX5" fmla="*/ 195072 w 195072"/>
              <a:gd name="connsiteY5" fmla="*/ 390144 h 627888"/>
              <a:gd name="connsiteX6" fmla="*/ 0 w 195072"/>
              <a:gd name="connsiteY6" fmla="*/ 627888 h 627888"/>
              <a:gd name="connsiteX7" fmla="*/ 97536 w 195072"/>
              <a:gd name="connsiteY7" fmla="*/ 475488 h 627888"/>
              <a:gd name="connsiteX8" fmla="*/ 195072 w 195072"/>
              <a:gd name="connsiteY8" fmla="*/ 627888 h 627888"/>
            </a:gdLst>
            <a:ahLst/>
            <a:cxnLst/>
            <a:rect l="l" t="t" r="r" b="b"/>
            <a:pathLst>
              <a:path w="195072" h="627888">
                <a:moveTo>
                  <a:pt x="0" y="152400"/>
                </a:moveTo>
                <a:lnTo>
                  <a:pt x="97536" y="0"/>
                </a:lnTo>
                <a:lnTo>
                  <a:pt x="195072" y="152400"/>
                </a:lnTo>
                <a:close/>
                <a:moveTo>
                  <a:pt x="0" y="390144"/>
                </a:moveTo>
                <a:lnTo>
                  <a:pt x="97536" y="237744"/>
                </a:lnTo>
                <a:lnTo>
                  <a:pt x="195072" y="390144"/>
                </a:lnTo>
                <a:close/>
                <a:moveTo>
                  <a:pt x="0" y="627888"/>
                </a:moveTo>
                <a:lnTo>
                  <a:pt x="97536" y="475488"/>
                </a:lnTo>
                <a:lnTo>
                  <a:pt x="195072" y="62788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>
            <p:custDataLst>
              <p:tags r:id="rId1"/>
            </p:custDataLst>
          </p:nvPr>
        </p:nvSpPr>
        <p:spPr>
          <a:xfrm>
            <a:off x="7967976" y="1700416"/>
            <a:ext cx="3402338" cy="3402337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-169073" y="4055800"/>
            <a:ext cx="13118156" cy="2078935"/>
          </a:xfrm>
          <a:prstGeom prst="roundRect">
            <a:avLst>
              <a:gd name="adj" fmla="val 376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469428" y="4055165"/>
            <a:ext cx="13118156" cy="2078935"/>
          </a:xfrm>
          <a:prstGeom prst="roundRect">
            <a:avLst>
              <a:gd name="adj" fmla="val 376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400" y="996950"/>
            <a:ext cx="4255135" cy="4178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7164705" y="974090"/>
            <a:ext cx="4258945" cy="42011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623570" y="1024255"/>
            <a:ext cx="4337685" cy="4150995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1369195" y="2492965"/>
            <a:ext cx="2788656" cy="2119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采用随机网络拓扑，设置50个智能体代理，进行100次噪声实现，重复模拟10000次，涵盖25组不同初始条件
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1415550" y="1826202"/>
            <a:ext cx="2788656" cy="2997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仿真环境与参数设置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2712272" y="1312469"/>
            <a:ext cx="102504" cy="1025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7164705" y="974090"/>
            <a:ext cx="4258945" cy="420116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7896356" y="2369140"/>
            <a:ext cx="2788656" cy="2119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1.函数φ与变量alpha和s的关系图
2.</a:t>
            </a:r>
            <a:r>
              <a:rPr kumimoji="1" lang="zh-CN" altLang="en-US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Sans VF Medium" charset="-122"/>
                <a:ea typeface="MiSans VF Medium" charset="-122"/>
                <a:cs typeface="Source Han Sans" panose="020B0500000000000000" charset="-122"/>
              </a:rPr>
              <a:t>标准</a:t>
            </a: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差与</a:t>
            </a: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变量</a:t>
            </a: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s的对比图
3.</a:t>
            </a:r>
            <a:r>
              <a:rPr kumimoji="1" lang="zh-CN" altLang="en-US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收敛</a:t>
            </a: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时间与噪声增益参数s的对比图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7896356" y="1826202"/>
            <a:ext cx="2788656" cy="2997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评估指标与结果展示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9192442" y="1312469"/>
            <a:ext cx="102504" cy="1025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仿真设置与实验设计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94133" y="1344500"/>
            <a:ext cx="54108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12433" y="1433400"/>
            <a:ext cx="53092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复现对比：Fig1
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7251700" y="2971800"/>
            <a:ext cx="3695700" cy="2235200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66230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论文
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02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个人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78192" y="2269509"/>
            <a:ext cx="4688816" cy="3102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50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94133" y="1344500"/>
            <a:ext cx="54108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60033" y="1433400"/>
            <a:ext cx="57283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复现对比：Fig3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230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论文
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302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个人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7251700" y="2345047"/>
            <a:ext cx="3924300" cy="2684153"/>
          </a:xfrm>
          <a:prstGeom prst="rect">
            <a:avLst/>
          </a:prstGeom>
        </p:spPr>
      </p:pic>
      <p:pic>
        <p:nvPicPr>
          <p:cNvPr id="13" name="图片 12" descr="myplo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2493010"/>
            <a:ext cx="5601335" cy="2400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50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94133" y="1344500"/>
            <a:ext cx="54108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60033" y="1433400"/>
            <a:ext cx="57283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88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复现对比：Fig4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230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论文
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302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个人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7175500" y="2165350"/>
            <a:ext cx="3860800" cy="1104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150100" y="3670300"/>
            <a:ext cx="3886200" cy="1219200"/>
          </a:xfrm>
          <a:prstGeom prst="rect">
            <a:avLst/>
          </a:prstGeom>
        </p:spPr>
      </p:pic>
      <p:pic>
        <p:nvPicPr>
          <p:cNvPr id="14" name="图片 13" descr="mypl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2324100"/>
            <a:ext cx="5747385" cy="24676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10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11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12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13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4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5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6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7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8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9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2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20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21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22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23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24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25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26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27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28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29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3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30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31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32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33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34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35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4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5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6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7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8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ags/tag9.xml><?xml version="1.0" encoding="utf-8"?>
<p:tagLst xmlns:p="http://schemas.openxmlformats.org/presentationml/2006/main">
  <p:tag name="KSO_WM_DIAGRAM_VIRTUALLY_FRAME" val="{&quot;height&quot;:77.94220472440948,&quot;left&quot;:75.3959842519685,&quot;top&quot;:236.5615748031496,&quot;width&quot;:810.144488188976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4F6"/>
      </a:accent1>
      <a:accent2>
        <a:srgbClr val="11B38A"/>
      </a:accent2>
      <a:accent3>
        <a:srgbClr val="1CC1C9"/>
      </a:accent3>
      <a:accent4>
        <a:srgbClr val="AE8201"/>
      </a:accent4>
      <a:accent5>
        <a:srgbClr val="D16602"/>
      </a:accent5>
      <a:accent6>
        <a:srgbClr val="2D59C6"/>
      </a:accent6>
      <a:hlink>
        <a:srgbClr val="0563C1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WPS 演示</Application>
  <PresentationFormat/>
  <Paragraphs>86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Source Han Sans CN Bold</vt:lpstr>
      <vt:lpstr>Source Han Sans</vt:lpstr>
      <vt:lpstr>OPPOSans H</vt:lpstr>
      <vt:lpstr>MiSans VF Medium</vt:lpstr>
      <vt:lpstr>OPPOSans B</vt:lpstr>
      <vt:lpstr>汉仪书宋二简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wps2022</cp:lastModifiedBy>
  <cp:revision>8</cp:revision>
  <dcterms:created xsi:type="dcterms:W3CDTF">2025-04-04T14:32:00Z</dcterms:created>
  <dcterms:modified xsi:type="dcterms:W3CDTF">2025-04-06T06:50:41Z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9C4D30D1C6A54F1E9FF5DBE97DCF9767_12</vt:lpwstr>
  </property>
  <property fmtid="{D5CDD505-2E9C-101B-9397-08002B2CF9AE}" pid="3" name="KSOProductBuildVer">
    <vt:lpwstr>2052-12.1.0.20305</vt:lpwstr>
  </property>
</Properties>
</file>